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8" r:id="rId3"/>
    <p:sldId id="287" r:id="rId4"/>
    <p:sldId id="260" r:id="rId5"/>
    <p:sldId id="289" r:id="rId6"/>
    <p:sldId id="261" r:id="rId7"/>
    <p:sldId id="263" r:id="rId8"/>
    <p:sldId id="264" r:id="rId9"/>
    <p:sldId id="266" r:id="rId10"/>
    <p:sldId id="267" r:id="rId11"/>
    <p:sldId id="290" r:id="rId12"/>
    <p:sldId id="268" r:id="rId13"/>
    <p:sldId id="269" r:id="rId14"/>
    <p:sldId id="270" r:id="rId15"/>
    <p:sldId id="296" r:id="rId16"/>
    <p:sldId id="272" r:id="rId17"/>
    <p:sldId id="295" r:id="rId18"/>
    <p:sldId id="273" r:id="rId19"/>
    <p:sldId id="291" r:id="rId20"/>
    <p:sldId id="292" r:id="rId21"/>
    <p:sldId id="293" r:id="rId22"/>
    <p:sldId id="294" r:id="rId23"/>
    <p:sldId id="271" r:id="rId24"/>
    <p:sldId id="274" r:id="rId25"/>
    <p:sldId id="275" r:id="rId26"/>
    <p:sldId id="303" r:id="rId27"/>
    <p:sldId id="276" r:id="rId28"/>
    <p:sldId id="277" r:id="rId29"/>
    <p:sldId id="279" r:id="rId30"/>
    <p:sldId id="280" r:id="rId31"/>
    <p:sldId id="281" r:id="rId32"/>
    <p:sldId id="282" r:id="rId33"/>
    <p:sldId id="283" r:id="rId34"/>
    <p:sldId id="284" r:id="rId35"/>
    <p:sldId id="286" r:id="rId36"/>
    <p:sldId id="298" r:id="rId37"/>
    <p:sldId id="299" r:id="rId38"/>
    <p:sldId id="300" r:id="rId39"/>
    <p:sldId id="301" r:id="rId40"/>
    <p:sldId id="30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stafa Ghadimi" initials="MG" lastIdx="1" clrIdx="0">
    <p:extLst>
      <p:ext uri="{19B8F6BF-5375-455C-9EA6-DF929625EA0E}">
        <p15:presenceInfo xmlns:p15="http://schemas.microsoft.com/office/powerpoint/2012/main" userId="b7d781d38b718b3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004D"/>
    <a:srgbClr val="002060"/>
    <a:srgbClr val="FFCCFF"/>
    <a:srgbClr val="4D6879"/>
    <a:srgbClr val="996633"/>
    <a:srgbClr val="ECF3F8"/>
    <a:srgbClr val="DFECF4"/>
    <a:srgbClr val="8FF3F5"/>
    <a:srgbClr val="14D8DD"/>
    <a:srgbClr val="08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899" autoAdjust="0"/>
    <p:restoredTop sz="82776" autoAdjust="0"/>
  </p:normalViewPr>
  <p:slideViewPr>
    <p:cSldViewPr snapToGrid="0">
      <p:cViewPr varScale="1">
        <p:scale>
          <a:sx n="55" d="100"/>
          <a:sy n="55" d="100"/>
        </p:scale>
        <p:origin x="724" y="32"/>
      </p:cViewPr>
      <p:guideLst/>
    </p:cSldViewPr>
  </p:slideViewPr>
  <p:outlineViewPr>
    <p:cViewPr>
      <p:scale>
        <a:sx n="33" d="100"/>
        <a:sy n="33" d="100"/>
      </p:scale>
      <p:origin x="0" y="-43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F5AA98-24B0-469F-98CE-5C1372728A06}" type="datetimeFigureOut">
              <a:rPr lang="en-US" smtClean="0"/>
              <a:t>5/26/2019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31909-6959-49BD-8105-A6B064C2A232}" type="slidenum">
              <a:rPr lang="en-US" smtClean="0"/>
              <a:t>‹#›</a:t>
            </a:fld>
            <a:endParaRPr lang="en-US"/>
          </a:p>
        </p:txBody>
      </p:sp>
    </p:spTree>
    <p:extLst>
      <p:ext uri="{BB962C8B-B14F-4D97-AF65-F5344CB8AC3E}">
        <p14:creationId xmlns:p14="http://schemas.microsoft.com/office/powerpoint/2010/main" val="3899971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a:t>
            </a:fld>
            <a:endParaRPr lang="en-US"/>
          </a:p>
        </p:txBody>
      </p:sp>
    </p:spTree>
    <p:extLst>
      <p:ext uri="{BB962C8B-B14F-4D97-AF65-F5344CB8AC3E}">
        <p14:creationId xmlns:p14="http://schemas.microsoft.com/office/powerpoint/2010/main" val="295731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Activated: Remove previous cached data from disk</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25</a:t>
            </a:fld>
            <a:endParaRPr lang="en-US"/>
          </a:p>
        </p:txBody>
      </p:sp>
    </p:spTree>
    <p:extLst>
      <p:ext uri="{BB962C8B-B14F-4D97-AF65-F5344CB8AC3E}">
        <p14:creationId xmlns:p14="http://schemas.microsoft.com/office/powerpoint/2010/main" val="806661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smtClean="0">
                <a:solidFill>
                  <a:schemeClr val="tx1"/>
                </a:solidFill>
                <a:effectLst/>
                <a:latin typeface="+mn-lt"/>
                <a:ea typeface="+mn-ea"/>
                <a:cs typeface="+mn-cs"/>
              </a:rPr>
              <a:t>Activated: Remove previous cached data from disk</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26</a:t>
            </a:fld>
            <a:endParaRPr lang="en-US"/>
          </a:p>
        </p:txBody>
      </p:sp>
    </p:spTree>
    <p:extLst>
      <p:ext uri="{BB962C8B-B14F-4D97-AF65-F5344CB8AC3E}">
        <p14:creationId xmlns:p14="http://schemas.microsoft.com/office/powerpoint/2010/main" val="3577268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27</a:t>
            </a:fld>
            <a:endParaRPr lang="en-US"/>
          </a:p>
        </p:txBody>
      </p:sp>
    </p:spTree>
    <p:extLst>
      <p:ext uri="{BB962C8B-B14F-4D97-AF65-F5344CB8AC3E}">
        <p14:creationId xmlns:p14="http://schemas.microsoft.com/office/powerpoint/2010/main" val="85174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28</a:t>
            </a:fld>
            <a:endParaRPr lang="en-US"/>
          </a:p>
        </p:txBody>
      </p:sp>
    </p:spTree>
    <p:extLst>
      <p:ext uri="{BB962C8B-B14F-4D97-AF65-F5344CB8AC3E}">
        <p14:creationId xmlns:p14="http://schemas.microsoft.com/office/powerpoint/2010/main" val="1537170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29</a:t>
            </a:fld>
            <a:endParaRPr lang="en-US"/>
          </a:p>
        </p:txBody>
      </p:sp>
    </p:spTree>
    <p:extLst>
      <p:ext uri="{BB962C8B-B14F-4D97-AF65-F5344CB8AC3E}">
        <p14:creationId xmlns:p14="http://schemas.microsoft.com/office/powerpoint/2010/main" val="3146785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30</a:t>
            </a:fld>
            <a:endParaRPr lang="en-US"/>
          </a:p>
        </p:txBody>
      </p:sp>
    </p:spTree>
    <p:extLst>
      <p:ext uri="{BB962C8B-B14F-4D97-AF65-F5344CB8AC3E}">
        <p14:creationId xmlns:p14="http://schemas.microsoft.com/office/powerpoint/2010/main" val="2339203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31</a:t>
            </a:fld>
            <a:endParaRPr lang="en-US"/>
          </a:p>
        </p:txBody>
      </p:sp>
    </p:spTree>
    <p:extLst>
      <p:ext uri="{BB962C8B-B14F-4D97-AF65-F5344CB8AC3E}">
        <p14:creationId xmlns:p14="http://schemas.microsoft.com/office/powerpoint/2010/main" val="3607417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32</a:t>
            </a:fld>
            <a:endParaRPr lang="en-US"/>
          </a:p>
        </p:txBody>
      </p:sp>
    </p:spTree>
    <p:extLst>
      <p:ext uri="{BB962C8B-B14F-4D97-AF65-F5344CB8AC3E}">
        <p14:creationId xmlns:p14="http://schemas.microsoft.com/office/powerpoint/2010/main" val="943443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33</a:t>
            </a:fld>
            <a:endParaRPr lang="en-US"/>
          </a:p>
        </p:txBody>
      </p:sp>
    </p:spTree>
    <p:extLst>
      <p:ext uri="{BB962C8B-B14F-4D97-AF65-F5344CB8AC3E}">
        <p14:creationId xmlns:p14="http://schemas.microsoft.com/office/powerpoint/2010/main" val="2908381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35</a:t>
            </a:fld>
            <a:endParaRPr lang="en-US"/>
          </a:p>
        </p:txBody>
      </p:sp>
    </p:spTree>
    <p:extLst>
      <p:ext uri="{BB962C8B-B14F-4D97-AF65-F5344CB8AC3E}">
        <p14:creationId xmlns:p14="http://schemas.microsoft.com/office/powerpoint/2010/main" val="582936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Progressive Web App criteria are met, Chrome prompts users to add the Progressive Web App to their home screen.</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7</a:t>
            </a:fld>
            <a:endParaRPr lang="en-US"/>
          </a:p>
        </p:txBody>
      </p:sp>
    </p:spTree>
    <p:extLst>
      <p:ext uri="{BB962C8B-B14F-4D97-AF65-F5344CB8AC3E}">
        <p14:creationId xmlns:p14="http://schemas.microsoft.com/office/powerpoint/2010/main" val="666825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36</a:t>
            </a:fld>
            <a:endParaRPr lang="en-US"/>
          </a:p>
        </p:txBody>
      </p:sp>
    </p:spTree>
    <p:extLst>
      <p:ext uri="{BB962C8B-B14F-4D97-AF65-F5344CB8AC3E}">
        <p14:creationId xmlns:p14="http://schemas.microsoft.com/office/powerpoint/2010/main" val="394762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37</a:t>
            </a:fld>
            <a:endParaRPr lang="en-US"/>
          </a:p>
        </p:txBody>
      </p:sp>
    </p:spTree>
    <p:extLst>
      <p:ext uri="{BB962C8B-B14F-4D97-AF65-F5344CB8AC3E}">
        <p14:creationId xmlns:p14="http://schemas.microsoft.com/office/powerpoint/2010/main" val="1954069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38</a:t>
            </a:fld>
            <a:endParaRPr lang="en-US"/>
          </a:p>
        </p:txBody>
      </p:sp>
    </p:spTree>
    <p:extLst>
      <p:ext uri="{BB962C8B-B14F-4D97-AF65-F5344CB8AC3E}">
        <p14:creationId xmlns:p14="http://schemas.microsoft.com/office/powerpoint/2010/main" val="3411242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39</a:t>
            </a:fld>
            <a:endParaRPr lang="en-US"/>
          </a:p>
        </p:txBody>
      </p:sp>
    </p:spTree>
    <p:extLst>
      <p:ext uri="{BB962C8B-B14F-4D97-AF65-F5344CB8AC3E}">
        <p14:creationId xmlns:p14="http://schemas.microsoft.com/office/powerpoint/2010/main" val="5042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instantly and never show the </a:t>
            </a:r>
            <a:r>
              <a:rPr lang="en-US" dirty="0" err="1" smtClean="0"/>
              <a:t>downasaur</a:t>
            </a:r>
            <a:r>
              <a:rPr lang="en-US" dirty="0" smtClean="0"/>
              <a:t>, even in uncertain network conditions.</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8</a:t>
            </a:fld>
            <a:endParaRPr lang="en-US"/>
          </a:p>
        </p:txBody>
      </p:sp>
    </p:spTree>
    <p:extLst>
      <p:ext uri="{BB962C8B-B14F-4D97-AF65-F5344CB8AC3E}">
        <p14:creationId xmlns:p14="http://schemas.microsoft.com/office/powerpoint/2010/main" val="23157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Respond quickly to user interactions with silky smooth animations and no janky scrolling.</a:t>
            </a:r>
          </a:p>
          <a:p>
            <a:r>
              <a:rPr lang="en-US" dirty="0" smtClean="0"/>
              <a:t>Service workers enabled </a:t>
            </a:r>
            <a:r>
              <a:rPr lang="en-US" dirty="0" err="1" smtClean="0"/>
              <a:t>Konga</a:t>
            </a:r>
            <a:r>
              <a:rPr lang="en-US" dirty="0" smtClean="0"/>
              <a:t> to send 63% less data for initial page loads, and 84% less data to complete the first transaction!</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10</a:t>
            </a:fld>
            <a:endParaRPr lang="en-US"/>
          </a:p>
        </p:txBody>
      </p:sp>
    </p:spTree>
    <p:extLst>
      <p:ext uri="{BB962C8B-B14F-4D97-AF65-F5344CB8AC3E}">
        <p14:creationId xmlns:p14="http://schemas.microsoft.com/office/powerpoint/2010/main" val="199697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Progressive Web Apps are installable and live on the user's home screen, without the need for an app store. They offer an immersive full screen experience with help from a web app manifest file and can even re-engage users with web push notifications.</a:t>
            </a:r>
          </a:p>
          <a:p>
            <a:endParaRPr lang="en-US" dirty="0" smtClean="0"/>
          </a:p>
          <a:p>
            <a:r>
              <a:rPr lang="en-US" dirty="0" smtClean="0"/>
              <a:t>The Web App Manifest allows you to control how your app appears and how it's launched. You can specify home screen icons, the page to load when the app is launched, screen orientation, and even whether or not to show the browser chrome.</a:t>
            </a:r>
          </a:p>
          <a:p>
            <a:endParaRPr lang="en-US" dirty="0" smtClean="0"/>
          </a:p>
          <a:p>
            <a:r>
              <a:rPr lang="en-US" dirty="0" smtClean="0"/>
              <a:t>Web push notifications helped </a:t>
            </a:r>
            <a:r>
              <a:rPr lang="en-US" dirty="0" err="1" smtClean="0"/>
              <a:t>eXtra</a:t>
            </a:r>
            <a:r>
              <a:rPr lang="en-US" dirty="0" smtClean="0"/>
              <a:t> Electronics increase engagement by 4X. And those users spend twice as much time on the site.</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12</a:t>
            </a:fld>
            <a:endParaRPr lang="en-US"/>
          </a:p>
        </p:txBody>
      </p:sp>
    </p:spTree>
    <p:extLst>
      <p:ext uri="{BB962C8B-B14F-4D97-AF65-F5344CB8AC3E}">
        <p14:creationId xmlns:p14="http://schemas.microsoft.com/office/powerpoint/2010/main" val="3843051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همون‌طور که تو تمرین‌ها</a:t>
            </a:r>
            <a:r>
              <a:rPr lang="fa-IR" baseline="0" dirty="0" smtClean="0"/>
              <a:t> دیدیم :)) حتی ساده‌ترین چیزا و نصب اندروید استودیو و اینا خیلی وقت‌گیره!</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14</a:t>
            </a:fld>
            <a:endParaRPr lang="en-US"/>
          </a:p>
        </p:txBody>
      </p:sp>
    </p:spTree>
    <p:extLst>
      <p:ext uri="{BB962C8B-B14F-4D97-AF65-F5344CB8AC3E}">
        <p14:creationId xmlns:p14="http://schemas.microsoft.com/office/powerpoint/2010/main" val="3712689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شرکت‌های</a:t>
            </a:r>
            <a:r>
              <a:rPr lang="fa-IR" baseline="0" dirty="0" smtClean="0"/>
              <a:t> ایرانی یا هوآوی</a:t>
            </a:r>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16</a:t>
            </a:fld>
            <a:endParaRPr lang="en-US"/>
          </a:p>
        </p:txBody>
      </p:sp>
    </p:spTree>
    <p:extLst>
      <p:ext uri="{BB962C8B-B14F-4D97-AF65-F5344CB8AC3E}">
        <p14:creationId xmlns:p14="http://schemas.microsoft.com/office/powerpoint/2010/main" val="171716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18</a:t>
            </a:fld>
            <a:endParaRPr lang="en-US"/>
          </a:p>
        </p:txBody>
      </p:sp>
    </p:spTree>
    <p:extLst>
      <p:ext uri="{BB962C8B-B14F-4D97-AF65-F5344CB8AC3E}">
        <p14:creationId xmlns:p14="http://schemas.microsoft.com/office/powerpoint/2010/main" val="142301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smtClean="0"/>
              <a:t>مقایسه‌ی</a:t>
            </a:r>
            <a:r>
              <a:rPr lang="fa-IR" baseline="0" dirty="0" smtClean="0"/>
              <a:t> مالتی ترد بودن یا نبودن و اون شکل </a:t>
            </a:r>
            <a:r>
              <a:rPr lang="en-US" baseline="0" dirty="0" err="1" smtClean="0"/>
              <a:t>nodejs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F31909-6959-49BD-8105-A6B064C2A232}" type="slidenum">
              <a:rPr lang="en-US" smtClean="0"/>
              <a:t>23</a:t>
            </a:fld>
            <a:endParaRPr lang="en-US"/>
          </a:p>
        </p:txBody>
      </p:sp>
    </p:spTree>
    <p:extLst>
      <p:ext uri="{BB962C8B-B14F-4D97-AF65-F5344CB8AC3E}">
        <p14:creationId xmlns:p14="http://schemas.microsoft.com/office/powerpoint/2010/main" val="2904574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4D9CFE-80C2-492D-8DAA-59848544B52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379904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D9CFE-80C2-492D-8DAA-59848544B52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1111854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D9CFE-80C2-492D-8DAA-59848544B52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3571790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4D9CFE-80C2-492D-8DAA-59848544B52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368491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24D9CFE-80C2-492D-8DAA-59848544B52D}" type="datetimeFigureOut">
              <a:rPr lang="en-US" smtClean="0"/>
              <a:t>5/26/2019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3436646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4D9CFE-80C2-492D-8DAA-59848544B52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2837071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4D9CFE-80C2-492D-8DAA-59848544B52D}" type="datetimeFigureOut">
              <a:rPr lang="en-US" smtClean="0"/>
              <a:t>5/26/2019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421078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4D9CFE-80C2-492D-8DAA-59848544B52D}" type="datetimeFigureOut">
              <a:rPr lang="en-US" smtClean="0"/>
              <a:t>5/26/2019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1167391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4D9CFE-80C2-492D-8DAA-59848544B52D}" type="datetimeFigureOut">
              <a:rPr lang="en-US" smtClean="0"/>
              <a:t>5/26/2019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153660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4D9CFE-80C2-492D-8DAA-59848544B52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2403443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24D9CFE-80C2-492D-8DAA-59848544B52D}" type="datetimeFigureOut">
              <a:rPr lang="en-US" smtClean="0"/>
              <a:t>5/26/2019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72926D-2918-46A6-8CEB-BA544AAED8F8}" type="slidenum">
              <a:rPr lang="en-US" smtClean="0"/>
              <a:t>‹#›</a:t>
            </a:fld>
            <a:endParaRPr lang="en-US"/>
          </a:p>
        </p:txBody>
      </p:sp>
    </p:spTree>
    <p:extLst>
      <p:ext uri="{BB962C8B-B14F-4D97-AF65-F5344CB8AC3E}">
        <p14:creationId xmlns:p14="http://schemas.microsoft.com/office/powerpoint/2010/main" val="41686795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4D9CFE-80C2-492D-8DAA-59848544B52D}" type="datetimeFigureOut">
              <a:rPr lang="en-US" smtClean="0"/>
              <a:t>5/26/2019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2926D-2918-46A6-8CEB-BA544AAED8F8}" type="slidenum">
              <a:rPr lang="en-US" smtClean="0"/>
              <a:t>‹#›</a:t>
            </a:fld>
            <a:endParaRPr lang="en-US"/>
          </a:p>
        </p:txBody>
      </p:sp>
    </p:spTree>
    <p:extLst>
      <p:ext uri="{BB962C8B-B14F-4D97-AF65-F5344CB8AC3E}">
        <p14:creationId xmlns:p14="http://schemas.microsoft.com/office/powerpoint/2010/main" val="3995973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pp-manifest.firebaseapp.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2.jpg"/><Relationship Id="rId4" Type="http://schemas.openxmlformats.org/officeDocument/2006/relationships/hyperlink" Target="https://www.favicon-generator.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5FB">
            <a:alpha val="12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0427" y="1985553"/>
            <a:ext cx="10334324" cy="1054147"/>
          </a:xfrm>
        </p:spPr>
        <p:txBody>
          <a:bodyPr>
            <a:normAutofit/>
          </a:bodyPr>
          <a:lstStyle/>
          <a:p>
            <a:pPr algn="l"/>
            <a:r>
              <a:rPr lang="en-US" b="1" dirty="0" smtClean="0">
                <a:solidFill>
                  <a:srgbClr val="5C004D"/>
                </a:solidFill>
              </a:rPr>
              <a:t>Progressive Web App</a:t>
            </a:r>
            <a:endParaRPr lang="en-US" b="1" dirty="0">
              <a:solidFill>
                <a:srgbClr val="5C004D"/>
              </a:solidFill>
            </a:endParaRPr>
          </a:p>
        </p:txBody>
      </p:sp>
      <p:sp>
        <p:nvSpPr>
          <p:cNvPr id="3" name="Subtitle 2"/>
          <p:cNvSpPr>
            <a:spLocks noGrp="1"/>
          </p:cNvSpPr>
          <p:nvPr>
            <p:ph type="subTitle" idx="1"/>
          </p:nvPr>
        </p:nvSpPr>
        <p:spPr>
          <a:xfrm>
            <a:off x="1170037" y="3135952"/>
            <a:ext cx="9144000" cy="3352391"/>
          </a:xfrm>
        </p:spPr>
        <p:txBody>
          <a:bodyPr>
            <a:normAutofit/>
          </a:bodyPr>
          <a:lstStyle/>
          <a:p>
            <a:pPr algn="l"/>
            <a:r>
              <a:rPr lang="en-US" sz="4000" dirty="0" smtClean="0">
                <a:solidFill>
                  <a:srgbClr val="9A0080"/>
                </a:solidFill>
                <a:latin typeface="+mj-lt"/>
              </a:rPr>
              <a:t>Mostafa Ghadimi</a:t>
            </a:r>
          </a:p>
          <a:p>
            <a:pPr algn="l"/>
            <a:endParaRPr lang="en-US" sz="1800" dirty="0">
              <a:latin typeface="+mj-lt"/>
            </a:endParaRPr>
          </a:p>
          <a:p>
            <a:pPr algn="l"/>
            <a:r>
              <a:rPr lang="en-US" sz="3600" dirty="0" smtClean="0">
                <a:latin typeface="+mj-lt"/>
              </a:rPr>
              <a:t>Department of Computer Engineering</a:t>
            </a:r>
          </a:p>
          <a:p>
            <a:pPr algn="l"/>
            <a:r>
              <a:rPr lang="en-US" sz="3600" dirty="0" smtClean="0">
                <a:latin typeface="+mj-lt"/>
              </a:rPr>
              <a:t>Sharif University of Technology</a:t>
            </a:r>
            <a:endParaRPr lang="en-US" sz="3600" dirty="0">
              <a:latin typeface="+mj-lt"/>
            </a:endParaRPr>
          </a:p>
          <a:p>
            <a:pPr algn="l"/>
            <a:endParaRPr lang="en-US" sz="3600" dirty="0">
              <a:latin typeface="+mj-lt"/>
            </a:endParaRPr>
          </a:p>
        </p:txBody>
      </p:sp>
      <p:sp>
        <p:nvSpPr>
          <p:cNvPr id="4" name="Rectangle 3"/>
          <p:cNvSpPr/>
          <p:nvPr/>
        </p:nvSpPr>
        <p:spPr>
          <a:xfrm>
            <a:off x="0" y="0"/>
            <a:ext cx="574766" cy="6858000"/>
          </a:xfrm>
          <a:prstGeom prst="rect">
            <a:avLst/>
          </a:prstGeom>
          <a:solidFill>
            <a:srgbClr val="5C00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ubtitle 2"/>
          <p:cNvSpPr txBox="1">
            <a:spLocks/>
          </p:cNvSpPr>
          <p:nvPr/>
        </p:nvSpPr>
        <p:spPr>
          <a:xfrm>
            <a:off x="4819434" y="6211251"/>
            <a:ext cx="2502749" cy="554183"/>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j-lt"/>
              </a:rPr>
              <a:t>Spring 2019</a:t>
            </a:r>
            <a:endParaRPr lang="en-US" sz="1800" dirty="0">
              <a:latin typeface="+mj-lt"/>
            </a:endParaRPr>
          </a:p>
        </p:txBody>
      </p:sp>
      <p:sp>
        <p:nvSpPr>
          <p:cNvPr id="9" name="Oval 8"/>
          <p:cNvSpPr/>
          <p:nvPr/>
        </p:nvSpPr>
        <p:spPr>
          <a:xfrm>
            <a:off x="8558238" y="2512626"/>
            <a:ext cx="3223543" cy="3223543"/>
          </a:xfrm>
          <a:prstGeom prst="ellipse">
            <a:avLst/>
          </a:prstGeom>
          <a:blipFill dpi="0" rotWithShape="1">
            <a:blip r:embed="rId2"/>
            <a:srcRect/>
            <a:stretch>
              <a:fillRect l="-26000" t="-28000" r="-36000" b="-26000"/>
            </a:stretch>
          </a:blipFill>
          <a:ln>
            <a:solidFill>
              <a:srgbClr val="5C0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520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left)">
                                      <p:cBhvr>
                                        <p:cTn id="21" dur="500"/>
                                        <p:tgtEl>
                                          <p:spTgt spid="3">
                                            <p:txEl>
                                              <p:pRg st="3" end="3"/>
                                            </p:txEl>
                                          </p:spTgt>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Fast</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511" y="2962276"/>
            <a:ext cx="5777683" cy="3254241"/>
          </a:xfrm>
          <a:prstGeom prst="rect">
            <a:avLst/>
          </a:prstGeom>
        </p:spPr>
      </p:pic>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dirty="0" smtClean="0">
                <a:solidFill>
                  <a:srgbClr val="000051"/>
                </a:solidFill>
              </a:rPr>
              <a:t>- 53</a:t>
            </a:r>
            <a:r>
              <a:rPr lang="en-US" sz="3200" dirty="0">
                <a:solidFill>
                  <a:srgbClr val="000051"/>
                </a:solidFill>
              </a:rPr>
              <a:t>% </a:t>
            </a:r>
            <a:r>
              <a:rPr lang="en-US" sz="3200" dirty="0" smtClean="0">
                <a:solidFill>
                  <a:srgbClr val="000051"/>
                </a:solidFill>
              </a:rPr>
              <a:t>abandon </a:t>
            </a:r>
            <a:r>
              <a:rPr lang="en-US" sz="3200" dirty="0">
                <a:solidFill>
                  <a:srgbClr val="000051"/>
                </a:solidFill>
              </a:rPr>
              <a:t>a site if it takes longer than 3 seconds to load! </a:t>
            </a:r>
            <a:endParaRPr lang="en-US" sz="3200" dirty="0" smtClean="0">
              <a:solidFill>
                <a:srgbClr val="000051"/>
              </a:solidFill>
            </a:endParaRPr>
          </a:p>
          <a:p>
            <a:pPr>
              <a:lnSpc>
                <a:spcPct val="150000"/>
              </a:lnSpc>
            </a:pPr>
            <a:r>
              <a:rPr lang="en-US" sz="3200" dirty="0" smtClean="0">
                <a:solidFill>
                  <a:srgbClr val="000051"/>
                </a:solidFill>
              </a:rPr>
              <a:t>- Once </a:t>
            </a:r>
            <a:r>
              <a:rPr lang="en-US" sz="3200" dirty="0">
                <a:solidFill>
                  <a:srgbClr val="000051"/>
                </a:solidFill>
              </a:rPr>
              <a:t>loaded, users expect them to be </a:t>
            </a:r>
            <a:r>
              <a:rPr lang="en-US" sz="3200" dirty="0" smtClean="0">
                <a:solidFill>
                  <a:srgbClr val="000051"/>
                </a:solidFill>
              </a:rPr>
              <a:t>fast.</a:t>
            </a:r>
          </a:p>
        </p:txBody>
      </p:sp>
    </p:spTree>
    <p:extLst>
      <p:ext uri="{BB962C8B-B14F-4D97-AF65-F5344CB8AC3E}">
        <p14:creationId xmlns:p14="http://schemas.microsoft.com/office/powerpoint/2010/main" val="376395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07592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Engaging</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511" y="3126188"/>
            <a:ext cx="5777683" cy="3254240"/>
          </a:xfrm>
          <a:prstGeom prst="rect">
            <a:avLst/>
          </a:prstGeom>
        </p:spPr>
      </p:pic>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dirty="0" smtClean="0">
                <a:solidFill>
                  <a:srgbClr val="000051"/>
                </a:solidFill>
              </a:rPr>
              <a:t>- Manifest File</a:t>
            </a:r>
          </a:p>
          <a:p>
            <a:pPr>
              <a:lnSpc>
                <a:spcPct val="150000"/>
              </a:lnSpc>
            </a:pPr>
            <a:r>
              <a:rPr lang="en-US" sz="3200" dirty="0" smtClean="0">
                <a:solidFill>
                  <a:srgbClr val="000051"/>
                </a:solidFill>
              </a:rPr>
              <a:t>- Push Notification</a:t>
            </a:r>
          </a:p>
        </p:txBody>
      </p:sp>
    </p:spTree>
    <p:extLst>
      <p:ext uri="{BB962C8B-B14F-4D97-AF65-F5344CB8AC3E}">
        <p14:creationId xmlns:p14="http://schemas.microsoft.com/office/powerpoint/2010/main" val="3553217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Why PWA?</a:t>
            </a:r>
            <a:endParaRPr lang="en-US" b="1" dirty="0">
              <a:solidFill>
                <a:srgbClr val="002060"/>
              </a:solidFill>
            </a:endParaRPr>
          </a:p>
        </p:txBody>
      </p:sp>
      <p:sp>
        <p:nvSpPr>
          <p:cNvPr id="8" name="Title 1"/>
          <p:cNvSpPr txBox="1">
            <a:spLocks/>
          </p:cNvSpPr>
          <p:nvPr/>
        </p:nvSpPr>
        <p:spPr>
          <a:xfrm>
            <a:off x="227045" y="1258732"/>
            <a:ext cx="9144000" cy="53985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r>
              <a:rPr lang="en-US" sz="3200" dirty="0" smtClean="0">
                <a:solidFill>
                  <a:srgbClr val="000051"/>
                </a:solidFill>
              </a:rPr>
              <a:t>Faster Development</a:t>
            </a:r>
          </a:p>
          <a:p>
            <a:pPr marL="457200" indent="-457200">
              <a:lnSpc>
                <a:spcPct val="150000"/>
              </a:lnSpc>
              <a:buFont typeface="Wingdings" panose="05000000000000000000" pitchFamily="2" charset="2"/>
              <a:buChar char="§"/>
            </a:pPr>
            <a:r>
              <a:rPr lang="en-US" sz="3200" dirty="0" smtClean="0">
                <a:solidFill>
                  <a:srgbClr val="000051"/>
                </a:solidFill>
              </a:rPr>
              <a:t>Easy to Maintain</a:t>
            </a:r>
          </a:p>
          <a:p>
            <a:pPr marL="457200" indent="-457200">
              <a:lnSpc>
                <a:spcPct val="150000"/>
              </a:lnSpc>
              <a:buFont typeface="Wingdings" panose="05000000000000000000" pitchFamily="2" charset="2"/>
              <a:buChar char="§"/>
            </a:pPr>
            <a:r>
              <a:rPr lang="en-US" sz="3200" dirty="0" smtClean="0">
                <a:solidFill>
                  <a:srgbClr val="000051"/>
                </a:solidFill>
              </a:rPr>
              <a:t>No need to App store!</a:t>
            </a:r>
          </a:p>
          <a:p>
            <a:pPr marL="457200" indent="-457200">
              <a:lnSpc>
                <a:spcPct val="150000"/>
              </a:lnSpc>
              <a:buFont typeface="Wingdings" panose="05000000000000000000" pitchFamily="2" charset="2"/>
              <a:buChar char="§"/>
            </a:pPr>
            <a:r>
              <a:rPr lang="en-US" sz="3200" dirty="0" smtClean="0">
                <a:solidFill>
                  <a:srgbClr val="000051"/>
                </a:solidFill>
              </a:rPr>
              <a:t>Automated Powerful Tools</a:t>
            </a:r>
          </a:p>
          <a:p>
            <a:pPr marL="457200" indent="-457200">
              <a:lnSpc>
                <a:spcPct val="150000"/>
              </a:lnSpc>
              <a:buFont typeface="Wingdings" panose="05000000000000000000" pitchFamily="2" charset="2"/>
              <a:buChar char="§"/>
            </a:pPr>
            <a:r>
              <a:rPr lang="en-US" sz="3200" dirty="0" smtClean="0">
                <a:solidFill>
                  <a:srgbClr val="000051"/>
                </a:solidFill>
              </a:rPr>
              <a:t>Debugging in Chrome</a:t>
            </a:r>
          </a:p>
          <a:p>
            <a:pPr marL="457200" indent="-457200">
              <a:lnSpc>
                <a:spcPct val="150000"/>
              </a:lnSpc>
              <a:buFont typeface="Wingdings" panose="05000000000000000000" pitchFamily="2" charset="2"/>
              <a:buChar char="§"/>
            </a:pPr>
            <a:r>
              <a:rPr lang="en-US" sz="3200" dirty="0" smtClean="0">
                <a:solidFill>
                  <a:srgbClr val="000051"/>
                </a:solidFill>
              </a:rPr>
              <a:t>Browser Support</a:t>
            </a:r>
          </a:p>
          <a:p>
            <a:pPr marL="457200" indent="-457200">
              <a:lnSpc>
                <a:spcPct val="150000"/>
              </a:lnSpc>
              <a:buFont typeface="Wingdings" panose="05000000000000000000" pitchFamily="2" charset="2"/>
              <a:buChar char="§"/>
            </a:pPr>
            <a:r>
              <a:rPr lang="en-US" sz="3200" dirty="0" smtClean="0">
                <a:solidFill>
                  <a:srgbClr val="000051"/>
                </a:solidFill>
              </a:rPr>
              <a:t>Etc.</a:t>
            </a: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1746" y="1594624"/>
            <a:ext cx="4547915" cy="4547915"/>
          </a:xfrm>
          <a:prstGeom prst="rect">
            <a:avLst/>
          </a:prstGeom>
        </p:spPr>
      </p:pic>
    </p:spTree>
    <p:extLst>
      <p:ext uri="{BB962C8B-B14F-4D97-AF65-F5344CB8AC3E}">
        <p14:creationId xmlns:p14="http://schemas.microsoft.com/office/powerpoint/2010/main" val="332435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Faster Development</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9511" y="3308887"/>
            <a:ext cx="5777683" cy="2888841"/>
          </a:xfrm>
          <a:prstGeom prst="rect">
            <a:avLst/>
          </a:prstGeom>
        </p:spPr>
      </p:pic>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3200" dirty="0" smtClean="0">
                <a:solidFill>
                  <a:srgbClr val="000051"/>
                </a:solidFill>
              </a:rPr>
              <a:t>A native app killer!</a:t>
            </a:r>
          </a:p>
          <a:p>
            <a:pPr algn="just">
              <a:lnSpc>
                <a:spcPct val="150000"/>
              </a:lnSpc>
            </a:pPr>
            <a:r>
              <a:rPr lang="en-US" sz="3200" dirty="0" smtClean="0">
                <a:solidFill>
                  <a:srgbClr val="000051"/>
                </a:solidFill>
              </a:rPr>
              <a:t>Google specific technologies</a:t>
            </a:r>
            <a:endParaRPr lang="en-US" sz="3200" dirty="0" smtClean="0">
              <a:solidFill>
                <a:srgbClr val="000051"/>
              </a:solidFill>
            </a:endParaRPr>
          </a:p>
        </p:txBody>
      </p:sp>
    </p:spTree>
    <p:extLst>
      <p:ext uri="{BB962C8B-B14F-4D97-AF65-F5344CB8AC3E}">
        <p14:creationId xmlns:p14="http://schemas.microsoft.com/office/powerpoint/2010/main" val="68972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9000"/>
            <a:lum/>
          </a:blip>
          <a:srcRect/>
          <a:stretch>
            <a:fillRect t="-9000" b="-9000"/>
          </a:stretch>
        </a:blipFill>
        <a:effectLst/>
      </p:bgPr>
    </p:bg>
    <p:spTree>
      <p:nvGrpSpPr>
        <p:cNvPr id="1" name=""/>
        <p:cNvGrpSpPr/>
        <p:nvPr/>
      </p:nvGrpSpPr>
      <p:grpSpPr>
        <a:xfrm>
          <a:off x="0" y="0"/>
          <a:ext cx="0" cy="0"/>
          <a:chOff x="0" y="0"/>
          <a:chExt cx="0" cy="0"/>
        </a:xfrm>
      </p:grpSpPr>
      <p:sp>
        <p:nvSpPr>
          <p:cNvPr id="2" name="TextBox 1"/>
          <p:cNvSpPr txBox="1"/>
          <p:nvPr/>
        </p:nvSpPr>
        <p:spPr>
          <a:xfrm>
            <a:off x="324090" y="2233914"/>
            <a:ext cx="4502552" cy="1754326"/>
          </a:xfrm>
          <a:prstGeom prst="rect">
            <a:avLst/>
          </a:prstGeom>
          <a:noFill/>
        </p:spPr>
        <p:txBody>
          <a:bodyPr wrap="square" rtlCol="0">
            <a:spAutoFit/>
          </a:bodyPr>
          <a:lstStyle/>
          <a:p>
            <a:pPr algn="ctr"/>
            <a:r>
              <a:rPr lang="en-US" sz="5400" b="1" dirty="0" smtClean="0">
                <a:latin typeface="Adobe Fan Heiti Std B" panose="020B0700000000000000" pitchFamily="34" charset="-128"/>
                <a:ea typeface="Adobe Fan Heiti Std B" panose="020B0700000000000000" pitchFamily="34" charset="-128"/>
                <a:cs typeface="A Afsaneh" panose="02000700000000000000" pitchFamily="2" charset="-78"/>
              </a:rPr>
              <a:t>One Code, All Platforms!</a:t>
            </a:r>
            <a:endParaRPr lang="en-US" sz="5400" b="1" dirty="0">
              <a:latin typeface="Adobe Fan Heiti Std B" panose="020B0700000000000000" pitchFamily="34" charset="-128"/>
              <a:ea typeface="Adobe Fan Heiti Std B" panose="020B0700000000000000" pitchFamily="34" charset="-128"/>
              <a:cs typeface="A Afsaneh" panose="02000700000000000000" pitchFamily="2" charset="-78"/>
            </a:endParaRPr>
          </a:p>
        </p:txBody>
      </p:sp>
    </p:spTree>
    <p:extLst>
      <p:ext uri="{BB962C8B-B14F-4D97-AF65-F5344CB8AC3E}">
        <p14:creationId xmlns:p14="http://schemas.microsoft.com/office/powerpoint/2010/main" val="8261795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No need to App store</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3200" dirty="0" smtClean="0">
                <a:solidFill>
                  <a:srgbClr val="000051"/>
                </a:solidFill>
              </a:rPr>
              <a:t>Bypassing Sanctions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3529" y="2497674"/>
            <a:ext cx="6389648" cy="42618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529" y="2499804"/>
            <a:ext cx="6389648" cy="425976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84381" y="82017"/>
            <a:ext cx="912285" cy="1176716"/>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08296" y="1"/>
            <a:ext cx="1181518" cy="1239788"/>
          </a:xfrm>
          <a:prstGeom prst="rect">
            <a:avLst/>
          </a:prstGeom>
        </p:spPr>
      </p:pic>
    </p:spTree>
    <p:extLst>
      <p:ext uri="{BB962C8B-B14F-4D97-AF65-F5344CB8AC3E}">
        <p14:creationId xmlns:p14="http://schemas.microsoft.com/office/powerpoint/2010/main" val="164980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0794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Automated and Powerful Tools</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Tx/>
              <a:buChar char="-"/>
            </a:pPr>
            <a:r>
              <a:rPr lang="en-US" sz="3200" dirty="0" smtClean="0">
                <a:solidFill>
                  <a:srgbClr val="000051"/>
                </a:solidFill>
              </a:rPr>
              <a:t>Lighthouse</a:t>
            </a:r>
          </a:p>
          <a:p>
            <a:pPr marL="457200" indent="-457200" algn="just">
              <a:lnSpc>
                <a:spcPct val="150000"/>
              </a:lnSpc>
              <a:buFontTx/>
              <a:buChar char="-"/>
            </a:pPr>
            <a:r>
              <a:rPr lang="en-US" sz="3200" dirty="0" smtClean="0">
                <a:solidFill>
                  <a:srgbClr val="000051"/>
                </a:solidFill>
              </a:rPr>
              <a:t>Workbox</a:t>
            </a:r>
          </a:p>
          <a:p>
            <a:pPr marL="457200" indent="-457200" algn="just">
              <a:lnSpc>
                <a:spcPct val="150000"/>
              </a:lnSpc>
              <a:buFontTx/>
              <a:buChar char="-"/>
            </a:pPr>
            <a:r>
              <a:rPr lang="en-US" sz="3200" dirty="0" smtClean="0">
                <a:solidFill>
                  <a:srgbClr val="000051"/>
                </a:solidFill>
              </a:rPr>
              <a:t>Etc.</a:t>
            </a:r>
          </a:p>
          <a:p>
            <a:pPr marL="457200" indent="-457200" algn="just">
              <a:lnSpc>
                <a:spcPct val="150000"/>
              </a:lnSpc>
              <a:buFontTx/>
              <a:buChar char="-"/>
            </a:pPr>
            <a:endParaRPr lang="en-US" sz="3200" dirty="0" smtClean="0">
              <a:solidFill>
                <a:srgbClr val="000051"/>
              </a:solidFill>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722" r="13092"/>
          <a:stretch/>
        </p:blipFill>
        <p:spPr>
          <a:xfrm>
            <a:off x="6233532" y="3077268"/>
            <a:ext cx="5207620" cy="3568859"/>
          </a:xfrm>
          <a:prstGeom prst="rect">
            <a:avLst/>
          </a:prstGeom>
        </p:spPr>
      </p:pic>
      <p:pic>
        <p:nvPicPr>
          <p:cNvPr id="12" name="Picture 11"/>
          <p:cNvPicPr>
            <a:picLocks noChangeAspect="1"/>
          </p:cNvPicPr>
          <p:nvPr/>
        </p:nvPicPr>
        <p:blipFill>
          <a:blip r:embed="rId4">
            <a:extLst>
              <a:ext uri="{BEBA8EAE-BF5A-486C-A8C5-ECC9F3942E4B}">
                <a14:imgProps xmlns:a14="http://schemas.microsoft.com/office/drawing/2010/main">
                  <a14:imgLayer r:embed="rId5">
                    <a14:imgEffect>
                      <a14:backgroundRemoval t="0" b="100000" l="10000" r="90000">
                        <a14:foregroundMark x1="51823" y1="17315" x2="51146" y2="36481"/>
                        <a14:foregroundMark x1="54271" y1="63704" x2="66823" y2="60000"/>
                      </a14:backgroundRemoval>
                    </a14:imgEffect>
                  </a14:imgLayer>
                </a14:imgProps>
              </a:ext>
            </a:extLst>
          </a:blip>
          <a:stretch>
            <a:fillRect/>
          </a:stretch>
        </p:blipFill>
        <p:spPr>
          <a:xfrm>
            <a:off x="379445" y="3571739"/>
            <a:ext cx="5465578" cy="3074388"/>
          </a:xfrm>
          <a:prstGeom prst="rect">
            <a:avLst/>
          </a:prstGeom>
        </p:spPr>
      </p:pic>
    </p:spTree>
    <p:extLst>
      <p:ext uri="{BB962C8B-B14F-4D97-AF65-F5344CB8AC3E}">
        <p14:creationId xmlns:p14="http://schemas.microsoft.com/office/powerpoint/2010/main" val="243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42371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alpha val="28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0037" y="747767"/>
            <a:ext cx="10334324" cy="1054147"/>
          </a:xfrm>
          <a:noFill/>
        </p:spPr>
        <p:txBody>
          <a:bodyPr>
            <a:normAutofit/>
          </a:bodyPr>
          <a:lstStyle/>
          <a:p>
            <a:pPr algn="l"/>
            <a:r>
              <a:rPr lang="en-US" b="1" dirty="0" smtClean="0">
                <a:solidFill>
                  <a:schemeClr val="accent6">
                    <a:lumMod val="75000"/>
                  </a:schemeClr>
                </a:solidFill>
              </a:rPr>
              <a:t>Special Thanks to:</a:t>
            </a:r>
            <a:endParaRPr lang="en-US" b="1" dirty="0">
              <a:solidFill>
                <a:schemeClr val="accent6">
                  <a:lumMod val="75000"/>
                </a:schemeClr>
              </a:solidFill>
            </a:endParaRPr>
          </a:p>
        </p:txBody>
      </p:sp>
      <p:sp>
        <p:nvSpPr>
          <p:cNvPr id="3" name="Subtitle 2"/>
          <p:cNvSpPr>
            <a:spLocks noGrp="1"/>
          </p:cNvSpPr>
          <p:nvPr>
            <p:ph type="subTitle" idx="1"/>
          </p:nvPr>
        </p:nvSpPr>
        <p:spPr>
          <a:xfrm>
            <a:off x="2934678" y="5132225"/>
            <a:ext cx="3546929" cy="688916"/>
          </a:xfrm>
        </p:spPr>
        <p:txBody>
          <a:bodyPr>
            <a:normAutofit/>
          </a:bodyPr>
          <a:lstStyle/>
          <a:p>
            <a:pPr algn="l"/>
            <a:r>
              <a:rPr lang="en-US" sz="2800" dirty="0" smtClean="0">
                <a:solidFill>
                  <a:schemeClr val="accent6">
                    <a:lumMod val="75000"/>
                  </a:schemeClr>
                </a:solidFill>
                <a:latin typeface="+mj-lt"/>
              </a:rPr>
              <a:t>Amir Hosein Bahrami</a:t>
            </a:r>
          </a:p>
        </p:txBody>
      </p:sp>
      <p:sp>
        <p:nvSpPr>
          <p:cNvPr id="4" name="Rectangle 3"/>
          <p:cNvSpPr/>
          <p:nvPr/>
        </p:nvSpPr>
        <p:spPr>
          <a:xfrm>
            <a:off x="0" y="0"/>
            <a:ext cx="574766" cy="6858000"/>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75000"/>
                </a:schemeClr>
              </a:solidFill>
            </a:endParaRPr>
          </a:p>
        </p:txBody>
      </p:sp>
      <p:sp>
        <p:nvSpPr>
          <p:cNvPr id="5" name="Oval 4"/>
          <p:cNvSpPr/>
          <p:nvPr/>
        </p:nvSpPr>
        <p:spPr>
          <a:xfrm>
            <a:off x="2934678" y="1817227"/>
            <a:ext cx="3223543" cy="3223543"/>
          </a:xfrm>
          <a:prstGeom prst="ellipse">
            <a:avLst/>
          </a:prstGeom>
          <a:blipFill dpi="0" rotWithShape="1">
            <a:blip r:embed="rId3"/>
            <a:srcRect/>
            <a:stretch>
              <a:fillRect l="-16000" t="-31000" r="-19000" b="-11000"/>
            </a:stretch>
          </a:bli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10575" y="1817227"/>
            <a:ext cx="3223543" cy="3223543"/>
          </a:xfrm>
          <a:prstGeom prst="ellipse">
            <a:avLst/>
          </a:prstGeom>
          <a:blipFill dpi="0" rotWithShape="1">
            <a:blip r:embed="rId4"/>
            <a:srcRect/>
            <a:stretch>
              <a:fillRect l="-43000" t="-94000" r="-36000" b="-59000"/>
            </a:stretch>
          </a:blip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6748881" y="5187779"/>
            <a:ext cx="3546929" cy="688916"/>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000" dirty="0" smtClean="0">
                <a:solidFill>
                  <a:schemeClr val="accent6">
                    <a:lumMod val="75000"/>
                  </a:schemeClr>
                </a:solidFill>
                <a:latin typeface="+mj-lt"/>
              </a:rPr>
              <a:t>Seyed Mehrdad Karrabi</a:t>
            </a:r>
          </a:p>
        </p:txBody>
      </p:sp>
    </p:spTree>
    <p:extLst>
      <p:ext uri="{BB962C8B-B14F-4D97-AF65-F5344CB8AC3E}">
        <p14:creationId xmlns:p14="http://schemas.microsoft.com/office/powerpoint/2010/main" val="144871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left)">
                                      <p:cBhvr>
                                        <p:cTn id="21" dur="500"/>
                                        <p:tgtEl>
                                          <p:spTgt spid="3">
                                            <p:txEl>
                                              <p:pRg st="0" end="0"/>
                                            </p:txEl>
                                          </p:spTgt>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animBg="1"/>
      <p:bldP spid="7" grpId="0" animBg="1"/>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759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219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28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vs Native Apps</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endParaRPr lang="en-US" sz="3200" dirty="0" smtClean="0">
              <a:solidFill>
                <a:srgbClr val="000051"/>
              </a:solidFill>
            </a:endParaRPr>
          </a:p>
        </p:txBody>
      </p:sp>
      <p:pic>
        <p:nvPicPr>
          <p:cNvPr id="5" name="Native vs PW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89236" y="1411133"/>
            <a:ext cx="9478233" cy="5331385"/>
          </a:xfrm>
        </p:spPr>
      </p:pic>
    </p:spTree>
    <p:extLst>
      <p:ext uri="{BB962C8B-B14F-4D97-AF65-F5344CB8AC3E}">
        <p14:creationId xmlns:p14="http://schemas.microsoft.com/office/powerpoint/2010/main" val="34904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What is Service Worker?</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800" dirty="0" smtClean="0">
                <a:solidFill>
                  <a:srgbClr val="000051"/>
                </a:solidFill>
              </a:rPr>
              <a:t>- A </a:t>
            </a:r>
            <a:r>
              <a:rPr lang="en-US" sz="2800" dirty="0">
                <a:solidFill>
                  <a:srgbClr val="000051"/>
                </a:solidFill>
              </a:rPr>
              <a:t>script that your browser runs in the background</a:t>
            </a:r>
            <a:endParaRPr lang="en-US" sz="2800" dirty="0" smtClean="0">
              <a:solidFill>
                <a:srgbClr val="000051"/>
              </a:solidFill>
            </a:endParaRPr>
          </a:p>
          <a:p>
            <a:pPr algn="just">
              <a:lnSpc>
                <a:spcPct val="150000"/>
              </a:lnSpc>
            </a:pPr>
            <a:r>
              <a:rPr lang="en-US" sz="2800" dirty="0" smtClean="0">
                <a:solidFill>
                  <a:srgbClr val="000051"/>
                </a:solidFill>
              </a:rPr>
              <a:t>- Provides </a:t>
            </a:r>
            <a:r>
              <a:rPr lang="en-US" sz="2800" dirty="0">
                <a:solidFill>
                  <a:srgbClr val="000051"/>
                </a:solidFill>
              </a:rPr>
              <a:t>functionality that would normally require a native </a:t>
            </a:r>
            <a:r>
              <a:rPr lang="en-US" sz="2800" dirty="0" smtClean="0">
                <a:solidFill>
                  <a:srgbClr val="000051"/>
                </a:solidFill>
              </a:rPr>
              <a:t>application, like:</a:t>
            </a:r>
          </a:p>
          <a:p>
            <a:pPr marL="457200" indent="-457200" algn="just">
              <a:lnSpc>
                <a:spcPct val="150000"/>
              </a:lnSpc>
              <a:buFont typeface="Arial" panose="020B0604020202020204" pitchFamily="34" charset="0"/>
              <a:buChar char="•"/>
            </a:pPr>
            <a:r>
              <a:rPr lang="en-US" sz="2800" dirty="0" smtClean="0">
                <a:solidFill>
                  <a:srgbClr val="000051"/>
                </a:solidFill>
              </a:rPr>
              <a:t>Push Notification</a:t>
            </a:r>
          </a:p>
          <a:p>
            <a:pPr marL="457200" indent="-457200" algn="just">
              <a:lnSpc>
                <a:spcPct val="150000"/>
              </a:lnSpc>
              <a:buFont typeface="Arial" panose="020B0604020202020204" pitchFamily="34" charset="0"/>
              <a:buChar char="•"/>
            </a:pPr>
            <a:r>
              <a:rPr lang="en-US" sz="2800" dirty="0" smtClean="0">
                <a:solidFill>
                  <a:srgbClr val="000051"/>
                </a:solidFill>
              </a:rPr>
              <a:t>Rich Offline Experience</a:t>
            </a:r>
          </a:p>
          <a:p>
            <a:pPr marL="457200" indent="-457200" algn="just">
              <a:lnSpc>
                <a:spcPct val="150000"/>
              </a:lnSpc>
              <a:buFont typeface="Arial" panose="020B0604020202020204" pitchFamily="34" charset="0"/>
              <a:buChar char="•"/>
            </a:pPr>
            <a:r>
              <a:rPr lang="en-US" sz="2800" dirty="0" smtClean="0">
                <a:solidFill>
                  <a:srgbClr val="000051"/>
                </a:solidFill>
              </a:rPr>
              <a:t>Periodic Background Sync</a:t>
            </a: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spTree>
    <p:extLst>
      <p:ext uri="{BB962C8B-B14F-4D97-AF65-F5344CB8AC3E}">
        <p14:creationId xmlns:p14="http://schemas.microsoft.com/office/powerpoint/2010/main" val="178605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Service Worker Life Cycle</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0481" y="1514861"/>
            <a:ext cx="5475743" cy="5343139"/>
          </a:xfrm>
          <a:prstGeom prst="rect">
            <a:avLst/>
          </a:prstGeom>
        </p:spPr>
      </p:pic>
    </p:spTree>
    <p:extLst>
      <p:ext uri="{BB962C8B-B14F-4D97-AF65-F5344CB8AC3E}">
        <p14:creationId xmlns:p14="http://schemas.microsoft.com/office/powerpoint/2010/main" val="56044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Service Worker Life Cycle</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9892" y="1483235"/>
            <a:ext cx="8356922" cy="5206625"/>
          </a:xfrm>
          <a:prstGeom prst="rect">
            <a:avLst/>
          </a:prstGeom>
        </p:spPr>
      </p:pic>
    </p:spTree>
    <p:extLst>
      <p:ext uri="{BB962C8B-B14F-4D97-AF65-F5344CB8AC3E}">
        <p14:creationId xmlns:p14="http://schemas.microsoft.com/office/powerpoint/2010/main" val="40633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Basics</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800" dirty="0" smtClean="0">
                <a:solidFill>
                  <a:srgbClr val="000051"/>
                </a:solidFill>
              </a:rPr>
              <a:t>Manifest.json defines:</a:t>
            </a:r>
          </a:p>
          <a:p>
            <a:pPr marL="457200" indent="-457200" algn="just">
              <a:lnSpc>
                <a:spcPct val="150000"/>
              </a:lnSpc>
              <a:buFont typeface="Arial" panose="020B0604020202020204" pitchFamily="34" charset="0"/>
              <a:buChar char="•"/>
            </a:pPr>
            <a:r>
              <a:rPr lang="en-US" sz="2800" dirty="0" smtClean="0">
                <a:solidFill>
                  <a:srgbClr val="000051"/>
                </a:solidFill>
              </a:rPr>
              <a:t>Application Name</a:t>
            </a:r>
          </a:p>
          <a:p>
            <a:pPr marL="457200" indent="-457200" algn="just">
              <a:lnSpc>
                <a:spcPct val="150000"/>
              </a:lnSpc>
              <a:buFont typeface="Arial" panose="020B0604020202020204" pitchFamily="34" charset="0"/>
              <a:buChar char="•"/>
            </a:pPr>
            <a:r>
              <a:rPr lang="en-US" sz="2800" dirty="0" smtClean="0">
                <a:solidFill>
                  <a:srgbClr val="000051"/>
                </a:solidFill>
              </a:rPr>
              <a:t>Theme &amp; Background Color</a:t>
            </a:r>
          </a:p>
          <a:p>
            <a:pPr marL="457200" indent="-457200" algn="just">
              <a:lnSpc>
                <a:spcPct val="150000"/>
              </a:lnSpc>
              <a:buFont typeface="Arial" panose="020B0604020202020204" pitchFamily="34" charset="0"/>
              <a:buChar char="•"/>
            </a:pPr>
            <a:r>
              <a:rPr lang="en-US" sz="2800" dirty="0" smtClean="0">
                <a:solidFill>
                  <a:srgbClr val="000051"/>
                </a:solidFill>
              </a:rPr>
              <a:t>Display Mode</a:t>
            </a:r>
          </a:p>
          <a:p>
            <a:pPr marL="457200" indent="-457200" algn="just">
              <a:lnSpc>
                <a:spcPct val="150000"/>
              </a:lnSpc>
              <a:buFont typeface="Arial" panose="020B0604020202020204" pitchFamily="34" charset="0"/>
              <a:buChar char="•"/>
            </a:pPr>
            <a:r>
              <a:rPr lang="en-US" sz="2800" dirty="0" smtClean="0">
                <a:solidFill>
                  <a:srgbClr val="000051"/>
                </a:solidFill>
              </a:rPr>
              <a:t>Orientation</a:t>
            </a:r>
          </a:p>
          <a:p>
            <a:pPr marL="457200" indent="-457200" algn="just">
              <a:lnSpc>
                <a:spcPct val="150000"/>
              </a:lnSpc>
              <a:buFont typeface="Arial" panose="020B0604020202020204" pitchFamily="34" charset="0"/>
              <a:buChar char="•"/>
            </a:pPr>
            <a:r>
              <a:rPr lang="en-US" sz="2800" dirty="0" smtClean="0">
                <a:solidFill>
                  <a:srgbClr val="000051"/>
                </a:solidFill>
              </a:rPr>
              <a:t>Start URL</a:t>
            </a:r>
          </a:p>
          <a:p>
            <a:pPr marL="457200" indent="-457200" algn="just">
              <a:lnSpc>
                <a:spcPct val="150000"/>
              </a:lnSpc>
              <a:buFont typeface="Arial" panose="020B0604020202020204" pitchFamily="34" charset="0"/>
              <a:buChar char="•"/>
            </a:pPr>
            <a:r>
              <a:rPr lang="en-US" sz="2800" dirty="0" smtClean="0">
                <a:solidFill>
                  <a:srgbClr val="000051"/>
                </a:solidFill>
              </a:rPr>
              <a:t>Etc.</a:t>
            </a:r>
          </a:p>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9326" y="2049064"/>
            <a:ext cx="6690335" cy="3881599"/>
          </a:xfrm>
          <a:prstGeom prst="rect">
            <a:avLst/>
          </a:prstGeom>
        </p:spPr>
      </p:pic>
    </p:spTree>
    <p:extLst>
      <p:ext uri="{BB962C8B-B14F-4D97-AF65-F5344CB8AC3E}">
        <p14:creationId xmlns:p14="http://schemas.microsoft.com/office/powerpoint/2010/main" val="61232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Basics</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800" dirty="0" smtClean="0">
                <a:solidFill>
                  <a:srgbClr val="000051"/>
                </a:solidFill>
              </a:rPr>
              <a:t>Caching:</a:t>
            </a:r>
          </a:p>
          <a:p>
            <a:pPr marL="514350" indent="-514350" algn="just">
              <a:lnSpc>
                <a:spcPct val="150000"/>
              </a:lnSpc>
              <a:buFont typeface="+mj-lt"/>
              <a:buAutoNum type="arabicPeriod"/>
            </a:pPr>
            <a:r>
              <a:rPr lang="en-US" sz="2800" dirty="0" smtClean="0">
                <a:solidFill>
                  <a:srgbClr val="000051"/>
                </a:solidFill>
              </a:rPr>
              <a:t>Register Service Worker</a:t>
            </a:r>
          </a:p>
          <a:p>
            <a:pPr marL="514350" indent="-514350" algn="just">
              <a:lnSpc>
                <a:spcPct val="150000"/>
              </a:lnSpc>
              <a:buFont typeface="+mj-lt"/>
              <a:buAutoNum type="arabicPeriod"/>
            </a:pPr>
            <a:r>
              <a:rPr lang="en-US" sz="2800" dirty="0" smtClean="0">
                <a:solidFill>
                  <a:srgbClr val="000051"/>
                </a:solidFill>
              </a:rPr>
              <a:t>Choose a cache strategy</a:t>
            </a:r>
          </a:p>
          <a:p>
            <a:pPr marL="971550" lvl="1" indent="-514350" algn="just">
              <a:lnSpc>
                <a:spcPct val="150000"/>
              </a:lnSpc>
              <a:buFont typeface="Arial" panose="020B0604020202020204" pitchFamily="34" charset="0"/>
              <a:buChar char="•"/>
            </a:pPr>
            <a:r>
              <a:rPr lang="en-US" sz="2800" dirty="0" smtClean="0">
                <a:solidFill>
                  <a:srgbClr val="000051"/>
                </a:solidFill>
                <a:latin typeface="+mj-lt"/>
              </a:rPr>
              <a:t>Caching static resources</a:t>
            </a:r>
          </a:p>
          <a:p>
            <a:pPr marL="1428750" lvl="2" indent="-514350" algn="just">
              <a:lnSpc>
                <a:spcPct val="150000"/>
              </a:lnSpc>
              <a:buFont typeface="Arial" panose="020B0604020202020204" pitchFamily="34" charset="0"/>
              <a:buChar char="•"/>
            </a:pPr>
            <a:r>
              <a:rPr lang="en-US" sz="2800" dirty="0" smtClean="0">
                <a:solidFill>
                  <a:srgbClr val="000051"/>
                </a:solidFill>
                <a:latin typeface="+mj-lt"/>
              </a:rPr>
              <a:t>Basic Offline Approach</a:t>
            </a:r>
          </a:p>
          <a:p>
            <a:pPr marL="1428750" lvl="2" indent="-514350" algn="just">
              <a:lnSpc>
                <a:spcPct val="150000"/>
              </a:lnSpc>
              <a:buFont typeface="Arial" panose="020B0604020202020204" pitchFamily="34" charset="0"/>
              <a:buChar char="•"/>
            </a:pPr>
            <a:r>
              <a:rPr lang="en-US" sz="2800" dirty="0" smtClean="0">
                <a:solidFill>
                  <a:srgbClr val="000051"/>
                </a:solidFill>
                <a:latin typeface="+mj-lt"/>
              </a:rPr>
              <a:t>Full Offline Approach (for Static Files)</a:t>
            </a:r>
          </a:p>
          <a:p>
            <a:pPr marL="971550" lvl="1" indent="-514350" algn="just">
              <a:lnSpc>
                <a:spcPct val="150000"/>
              </a:lnSpc>
              <a:buFont typeface="Arial" panose="020B0604020202020204" pitchFamily="34" charset="0"/>
              <a:buChar char="•"/>
            </a:pPr>
            <a:r>
              <a:rPr lang="en-US" sz="2800" dirty="0" smtClean="0">
                <a:solidFill>
                  <a:srgbClr val="000051"/>
                </a:solidFill>
                <a:latin typeface="+mj-lt"/>
              </a:rPr>
              <a:t>Caching the App Data</a:t>
            </a: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spTree>
    <p:extLst>
      <p:ext uri="{BB962C8B-B14F-4D97-AF65-F5344CB8AC3E}">
        <p14:creationId xmlns:p14="http://schemas.microsoft.com/office/powerpoint/2010/main" val="301953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Basic Offline Approach</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178" y="1549162"/>
            <a:ext cx="9658350" cy="4686300"/>
          </a:xfrm>
          <a:prstGeom prst="rect">
            <a:avLst/>
          </a:prstGeom>
        </p:spPr>
      </p:pic>
    </p:spTree>
    <p:extLst>
      <p:ext uri="{BB962C8B-B14F-4D97-AF65-F5344CB8AC3E}">
        <p14:creationId xmlns:p14="http://schemas.microsoft.com/office/powerpoint/2010/main" val="424431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5324354" y="5810491"/>
            <a:ext cx="1516284" cy="289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4568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Full Offline Approach</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178" y="2252395"/>
            <a:ext cx="9658350" cy="3279834"/>
          </a:xfrm>
          <a:prstGeom prst="rect">
            <a:avLst/>
          </a:prstGeom>
        </p:spPr>
      </p:pic>
    </p:spTree>
    <p:extLst>
      <p:ext uri="{BB962C8B-B14F-4D97-AF65-F5344CB8AC3E}">
        <p14:creationId xmlns:p14="http://schemas.microsoft.com/office/powerpoint/2010/main" val="88750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Full Offline Approach</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604" y="1430078"/>
            <a:ext cx="8619498" cy="5151398"/>
          </a:xfrm>
          <a:prstGeom prst="rect">
            <a:avLst/>
          </a:prstGeom>
        </p:spPr>
      </p:pic>
    </p:spTree>
    <p:extLst>
      <p:ext uri="{BB962C8B-B14F-4D97-AF65-F5344CB8AC3E}">
        <p14:creationId xmlns:p14="http://schemas.microsoft.com/office/powerpoint/2010/main" val="388391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First Project in PWA</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sp>
        <p:nvSpPr>
          <p:cNvPr id="9" name="Title 1"/>
          <p:cNvSpPr txBox="1">
            <a:spLocks/>
          </p:cNvSpPr>
          <p:nvPr/>
        </p:nvSpPr>
        <p:spPr>
          <a:xfrm>
            <a:off x="531845" y="15635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800" dirty="0" smtClean="0">
                <a:solidFill>
                  <a:srgbClr val="000051"/>
                </a:solidFill>
              </a:rPr>
              <a:t>Prerequisites:</a:t>
            </a:r>
          </a:p>
          <a:p>
            <a:pPr marL="457200" indent="-457200" algn="just">
              <a:lnSpc>
                <a:spcPct val="150000"/>
              </a:lnSpc>
              <a:buFontTx/>
              <a:buChar char="-"/>
            </a:pPr>
            <a:r>
              <a:rPr lang="en-US" sz="2800" dirty="0" smtClean="0">
                <a:solidFill>
                  <a:srgbClr val="000051"/>
                </a:solidFill>
              </a:rPr>
              <a:t>VS </a:t>
            </a:r>
            <a:r>
              <a:rPr lang="en-US" sz="2800" dirty="0">
                <a:solidFill>
                  <a:srgbClr val="000051"/>
                </a:solidFill>
              </a:rPr>
              <a:t>(Visual Studio) </a:t>
            </a:r>
            <a:r>
              <a:rPr lang="en-US" sz="2800" dirty="0" smtClean="0">
                <a:solidFill>
                  <a:srgbClr val="000051"/>
                </a:solidFill>
              </a:rPr>
              <a:t>Code</a:t>
            </a:r>
          </a:p>
          <a:p>
            <a:pPr marL="457200" indent="-457200" algn="just">
              <a:lnSpc>
                <a:spcPct val="150000"/>
              </a:lnSpc>
              <a:buFontTx/>
              <a:buChar char="-"/>
            </a:pPr>
            <a:r>
              <a:rPr lang="en-US" sz="2800" dirty="0" smtClean="0">
                <a:solidFill>
                  <a:srgbClr val="000051"/>
                </a:solidFill>
              </a:rPr>
              <a:t>Node.JS</a:t>
            </a:r>
          </a:p>
          <a:p>
            <a:pPr marL="457200" indent="-457200" algn="just">
              <a:lnSpc>
                <a:spcPct val="150000"/>
              </a:lnSpc>
              <a:buFontTx/>
              <a:buChar char="-"/>
            </a:pPr>
            <a:r>
              <a:rPr lang="en-US" sz="2800" dirty="0" err="1" smtClean="0">
                <a:solidFill>
                  <a:srgbClr val="000051"/>
                </a:solidFill>
              </a:rPr>
              <a:t>Pnpm</a:t>
            </a:r>
            <a:r>
              <a:rPr lang="en-US" sz="2800" dirty="0" smtClean="0">
                <a:solidFill>
                  <a:srgbClr val="000051"/>
                </a:solidFill>
              </a:rPr>
              <a:t> Package</a:t>
            </a:r>
          </a:p>
          <a:p>
            <a:pPr marL="457200" indent="-457200" algn="just">
              <a:lnSpc>
                <a:spcPct val="150000"/>
              </a:lnSpc>
              <a:buFontTx/>
              <a:buChar char="-"/>
            </a:pPr>
            <a:r>
              <a:rPr lang="en-US" sz="2800" dirty="0" smtClean="0">
                <a:solidFill>
                  <a:srgbClr val="000051"/>
                </a:solidFill>
              </a:rPr>
              <a:t>Create-react-app module</a:t>
            </a:r>
          </a:p>
          <a:p>
            <a:pPr marL="457200" indent="-457200" algn="just">
              <a:lnSpc>
                <a:spcPct val="150000"/>
              </a:lnSpc>
              <a:buFontTx/>
              <a:buChar char="-"/>
            </a:pPr>
            <a:r>
              <a:rPr lang="en-US" sz="2800" dirty="0" smtClean="0">
                <a:solidFill>
                  <a:srgbClr val="000051"/>
                </a:solidFill>
              </a:rPr>
              <a:t>Lighthouse</a:t>
            </a:r>
          </a:p>
          <a:p>
            <a:pPr marL="457200" indent="-457200" algn="just">
              <a:lnSpc>
                <a:spcPct val="150000"/>
              </a:lnSpc>
              <a:buFontTx/>
              <a:buChar char="-"/>
            </a:pPr>
            <a:endParaRPr lang="en-US" sz="2800" dirty="0" smtClean="0">
              <a:solidFill>
                <a:srgbClr val="000051"/>
              </a:solidFill>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99581" y="3747098"/>
            <a:ext cx="1810967" cy="181096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2706" y="1566690"/>
            <a:ext cx="1867238" cy="1861013"/>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485" t="18749" r="50606" b="18751"/>
          <a:stretch/>
        </p:blipFill>
        <p:spPr>
          <a:xfrm>
            <a:off x="9672297" y="1847824"/>
            <a:ext cx="2076188" cy="1507463"/>
          </a:xfrm>
          <a:prstGeom prst="rect">
            <a:avLst/>
          </a:prstGeom>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8939" r="18030"/>
          <a:stretch/>
        </p:blipFill>
        <p:spPr>
          <a:xfrm>
            <a:off x="7394268" y="3800301"/>
            <a:ext cx="2110331" cy="1757764"/>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4722" r="13092"/>
          <a:stretch/>
        </p:blipFill>
        <p:spPr>
          <a:xfrm>
            <a:off x="4639885" y="1675997"/>
            <a:ext cx="2492821" cy="1708367"/>
          </a:xfrm>
          <a:prstGeom prst="rect">
            <a:avLst/>
          </a:prstGeom>
        </p:spPr>
      </p:pic>
    </p:spTree>
    <p:extLst>
      <p:ext uri="{BB962C8B-B14F-4D97-AF65-F5344CB8AC3E}">
        <p14:creationId xmlns:p14="http://schemas.microsoft.com/office/powerpoint/2010/main" val="33892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First Project in PWA</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sp>
        <p:nvSpPr>
          <p:cNvPr id="9" name="Title 1"/>
          <p:cNvSpPr txBox="1">
            <a:spLocks/>
          </p:cNvSpPr>
          <p:nvPr/>
        </p:nvSpPr>
        <p:spPr>
          <a:xfrm>
            <a:off x="531845" y="15635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50000"/>
              </a:lnSpc>
            </a:pPr>
            <a:r>
              <a:rPr lang="en-US" sz="2800" dirty="0" smtClean="0">
                <a:solidFill>
                  <a:srgbClr val="000051"/>
                </a:solidFill>
              </a:rPr>
              <a:t>Let’s dive into the first project</a:t>
            </a:r>
            <a:r>
              <a:rPr lang="en-US" sz="2800" dirty="0" smtClean="0">
                <a:solidFill>
                  <a:srgbClr val="000051"/>
                </a:solidFill>
              </a:rPr>
              <a:t>.</a:t>
            </a:r>
          </a:p>
          <a:p>
            <a:pPr algn="just">
              <a:lnSpc>
                <a:spcPct val="150000"/>
              </a:lnSpc>
            </a:pPr>
            <a:r>
              <a:rPr lang="en-US" sz="2800" dirty="0" smtClean="0">
                <a:solidFill>
                  <a:srgbClr val="000051"/>
                </a:solidFill>
              </a:rPr>
              <a:t>Core Requirements:</a:t>
            </a:r>
          </a:p>
          <a:p>
            <a:pPr marL="457200" indent="-457200" algn="just">
              <a:lnSpc>
                <a:spcPct val="150000"/>
              </a:lnSpc>
              <a:buFont typeface="Arial" panose="020B0604020202020204" pitchFamily="34" charset="0"/>
              <a:buChar char="•"/>
            </a:pPr>
            <a:r>
              <a:rPr lang="en-US" sz="2800" dirty="0" smtClean="0">
                <a:solidFill>
                  <a:srgbClr val="000051"/>
                </a:solidFill>
              </a:rPr>
              <a:t>HTTPS</a:t>
            </a:r>
          </a:p>
          <a:p>
            <a:pPr marL="457200" indent="-457200" algn="just">
              <a:lnSpc>
                <a:spcPct val="150000"/>
              </a:lnSpc>
              <a:buFont typeface="Arial" panose="020B0604020202020204" pitchFamily="34" charset="0"/>
              <a:buChar char="•"/>
            </a:pPr>
            <a:r>
              <a:rPr lang="en-US" sz="2800" dirty="0" smtClean="0">
                <a:solidFill>
                  <a:srgbClr val="000051"/>
                </a:solidFill>
              </a:rPr>
              <a:t>App Manifest</a:t>
            </a:r>
          </a:p>
          <a:p>
            <a:pPr marL="457200" indent="-457200" algn="just">
              <a:lnSpc>
                <a:spcPct val="150000"/>
              </a:lnSpc>
              <a:buFont typeface="Arial" panose="020B0604020202020204" pitchFamily="34" charset="0"/>
              <a:buChar char="•"/>
            </a:pPr>
            <a:r>
              <a:rPr lang="en-US" sz="2800" dirty="0" smtClean="0">
                <a:solidFill>
                  <a:srgbClr val="000051"/>
                </a:solidFill>
              </a:rPr>
              <a:t>Service Workers</a:t>
            </a:r>
            <a:endParaRPr lang="en-US" sz="2800" dirty="0" smtClean="0">
              <a:solidFill>
                <a:srgbClr val="000051"/>
              </a:solidFill>
            </a:endParaRPr>
          </a:p>
          <a:p>
            <a:pPr marL="457200" indent="-457200" algn="just">
              <a:lnSpc>
                <a:spcPct val="150000"/>
              </a:lnSpc>
              <a:buFontTx/>
              <a:buChar char="-"/>
            </a:pPr>
            <a:endParaRPr lang="en-US" sz="2800" dirty="0" smtClean="0">
              <a:solidFill>
                <a:srgbClr val="000051"/>
              </a:solidFill>
            </a:endParaRPr>
          </a:p>
        </p:txBody>
      </p:sp>
    </p:spTree>
    <p:extLst>
      <p:ext uri="{BB962C8B-B14F-4D97-AF65-F5344CB8AC3E}">
        <p14:creationId xmlns:p14="http://schemas.microsoft.com/office/powerpoint/2010/main" val="29470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24757" cy="8211369"/>
          </a:xfrm>
          <a:prstGeom prst="rect">
            <a:avLst/>
          </a:prstGeom>
        </p:spPr>
      </p:pic>
    </p:spTree>
    <p:extLst>
      <p:ext uri="{BB962C8B-B14F-4D97-AF65-F5344CB8AC3E}">
        <p14:creationId xmlns:p14="http://schemas.microsoft.com/office/powerpoint/2010/main" val="2129144964"/>
      </p:ext>
    </p:extLst>
  </p:cSld>
  <p:clrMapOvr>
    <a:masterClrMapping/>
  </p:clrMapOvr>
  <mc:AlternateContent xmlns:mc="http://schemas.openxmlformats.org/markup-compatibility/2006" xmlns:p14="http://schemas.microsoft.com/office/powerpoint/2010/main">
    <mc:Choice Requires="p14">
      <p:transition spd="slow" p14:dur="3000">
        <p:fad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Useful Links</a:t>
            </a:r>
            <a:endParaRPr lang="en-US" b="1" dirty="0" smtClean="0">
              <a:solidFill>
                <a:srgbClr val="002060"/>
              </a:solidFill>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sp>
        <p:nvSpPr>
          <p:cNvPr id="9" name="Title 1"/>
          <p:cNvSpPr txBox="1">
            <a:spLocks/>
          </p:cNvSpPr>
          <p:nvPr/>
        </p:nvSpPr>
        <p:spPr>
          <a:xfrm>
            <a:off x="531845" y="15635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just">
              <a:lnSpc>
                <a:spcPct val="150000"/>
              </a:lnSpc>
              <a:buFont typeface="Arial" panose="020B0604020202020204" pitchFamily="34" charset="0"/>
              <a:buChar char="•"/>
            </a:pPr>
            <a:r>
              <a:rPr lang="en-US" sz="2800" dirty="0" smtClean="0">
                <a:solidFill>
                  <a:srgbClr val="000051"/>
                </a:solidFill>
                <a:hlinkClick r:id="rId3"/>
              </a:rPr>
              <a:t>Manifest Generator</a:t>
            </a:r>
            <a:endParaRPr lang="en-US" sz="2800" dirty="0" smtClean="0">
              <a:solidFill>
                <a:srgbClr val="000051"/>
              </a:solidFill>
            </a:endParaRPr>
          </a:p>
          <a:p>
            <a:pPr marL="457200" indent="-457200" algn="just">
              <a:lnSpc>
                <a:spcPct val="150000"/>
              </a:lnSpc>
              <a:buFont typeface="Arial" panose="020B0604020202020204" pitchFamily="34" charset="0"/>
              <a:buChar char="•"/>
            </a:pPr>
            <a:r>
              <a:rPr lang="en-US" sz="2800" dirty="0" smtClean="0">
                <a:solidFill>
                  <a:srgbClr val="000051"/>
                </a:solidFill>
                <a:hlinkClick r:id="rId4"/>
              </a:rPr>
              <a:t>Favicon Generator</a:t>
            </a:r>
            <a:endParaRPr lang="en-US" sz="2800" dirty="0" smtClean="0">
              <a:solidFill>
                <a:srgbClr val="000051"/>
              </a:solidFill>
            </a:endParaRPr>
          </a:p>
          <a:p>
            <a:pPr marL="457200" indent="-457200" algn="just">
              <a:lnSpc>
                <a:spcPct val="150000"/>
              </a:lnSpc>
              <a:buFont typeface="Arial" panose="020B0604020202020204" pitchFamily="34" charset="0"/>
              <a:buChar char="•"/>
            </a:pPr>
            <a:r>
              <a:rPr lang="en-US" sz="2800" dirty="0" smtClean="0">
                <a:solidFill>
                  <a:srgbClr val="000051"/>
                </a:solidFill>
              </a:rPr>
              <a:t>Etc.</a:t>
            </a:r>
          </a:p>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a:p>
            <a:pPr marL="457200" indent="-457200" algn="just">
              <a:lnSpc>
                <a:spcPct val="150000"/>
              </a:lnSpc>
              <a:buFont typeface="Arial" panose="020B0604020202020204" pitchFamily="34" charset="0"/>
              <a:buChar char="•"/>
            </a:pPr>
            <a:endParaRPr lang="en-US" sz="2800" dirty="0" smtClean="0">
              <a:solidFill>
                <a:srgbClr val="000051"/>
              </a:solidFill>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r="44742"/>
          <a:stretch/>
        </p:blipFill>
        <p:spPr>
          <a:xfrm>
            <a:off x="4977114" y="1277679"/>
            <a:ext cx="6852547" cy="5510247"/>
          </a:xfrm>
          <a:prstGeom prst="rect">
            <a:avLst/>
          </a:prstGeom>
        </p:spPr>
      </p:pic>
    </p:spTree>
    <p:extLst>
      <p:ext uri="{BB962C8B-B14F-4D97-AF65-F5344CB8AC3E}">
        <p14:creationId xmlns:p14="http://schemas.microsoft.com/office/powerpoint/2010/main" val="419790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314300"/>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Summary</a:t>
            </a:r>
            <a:endParaRPr lang="en-US" b="1" dirty="0" smtClean="0">
              <a:solidFill>
                <a:srgbClr val="002060"/>
              </a:solidFill>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112" y="1465317"/>
            <a:ext cx="8654482" cy="5179323"/>
          </a:xfrm>
          <a:prstGeom prst="rect">
            <a:avLst/>
          </a:prstGeom>
        </p:spPr>
      </p:pic>
      <p:sp>
        <p:nvSpPr>
          <p:cNvPr id="9" name="Title 1"/>
          <p:cNvSpPr txBox="1">
            <a:spLocks/>
          </p:cNvSpPr>
          <p:nvPr/>
        </p:nvSpPr>
        <p:spPr>
          <a:xfrm>
            <a:off x="5213732" y="5678696"/>
            <a:ext cx="1629242" cy="12179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600" b="1" dirty="0" smtClean="0"/>
              <a:t>Fast</a:t>
            </a:r>
            <a:endParaRPr lang="en-US" sz="2800" b="1" dirty="0" smtClean="0"/>
          </a:p>
        </p:txBody>
      </p:sp>
    </p:spTree>
    <p:extLst>
      <p:ext uri="{BB962C8B-B14F-4D97-AF65-F5344CB8AC3E}">
        <p14:creationId xmlns:p14="http://schemas.microsoft.com/office/powerpoint/2010/main" val="282539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314300"/>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Summary</a:t>
            </a:r>
            <a:endParaRPr lang="en-US" b="1" dirty="0" smtClean="0">
              <a:solidFill>
                <a:srgbClr val="002060"/>
              </a:solidFill>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307" y="1465317"/>
            <a:ext cx="5122092" cy="5179323"/>
          </a:xfrm>
          <a:prstGeom prst="rect">
            <a:avLst/>
          </a:prstGeom>
        </p:spPr>
      </p:pic>
      <p:sp>
        <p:nvSpPr>
          <p:cNvPr id="9" name="Title 1"/>
          <p:cNvSpPr txBox="1">
            <a:spLocks/>
          </p:cNvSpPr>
          <p:nvPr/>
        </p:nvSpPr>
        <p:spPr>
          <a:xfrm>
            <a:off x="4909039" y="5851232"/>
            <a:ext cx="2238628" cy="1586816"/>
          </a:xfrm>
          <a:prstGeom prst="rect">
            <a:avLst/>
          </a:prstGeom>
        </p:spPr>
        <p:txBody>
          <a:bodyPr vert="horz" lIns="91440" tIns="45720" rIns="91440" bIns="45720" rtlCol="0" anchor="t">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600" b="1" dirty="0" smtClean="0"/>
              <a:t>Engaging</a:t>
            </a:r>
            <a:endParaRPr lang="en-US" sz="2800" b="1" dirty="0" smtClean="0"/>
          </a:p>
        </p:txBody>
      </p:sp>
    </p:spTree>
    <p:extLst>
      <p:ext uri="{BB962C8B-B14F-4D97-AF65-F5344CB8AC3E}">
        <p14:creationId xmlns:p14="http://schemas.microsoft.com/office/powerpoint/2010/main" val="193199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314300"/>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Summary</a:t>
            </a:r>
            <a:endParaRPr lang="en-US" b="1" dirty="0" smtClean="0">
              <a:solidFill>
                <a:srgbClr val="002060"/>
              </a:solidFill>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141" y="1368446"/>
            <a:ext cx="8533342" cy="5489553"/>
          </a:xfrm>
          <a:prstGeom prst="rect">
            <a:avLst/>
          </a:prstGeom>
        </p:spPr>
      </p:pic>
      <p:sp>
        <p:nvSpPr>
          <p:cNvPr id="9" name="Title 1"/>
          <p:cNvSpPr txBox="1">
            <a:spLocks/>
          </p:cNvSpPr>
          <p:nvPr/>
        </p:nvSpPr>
        <p:spPr>
          <a:xfrm>
            <a:off x="4878452" y="5396135"/>
            <a:ext cx="2131948" cy="157157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600" b="1" dirty="0" smtClean="0">
                <a:solidFill>
                  <a:schemeClr val="bg1"/>
                </a:solidFill>
              </a:rPr>
              <a:t>Reliable</a:t>
            </a:r>
            <a:endParaRPr lang="en-US" sz="2800" b="1" dirty="0" smtClean="0">
              <a:solidFill>
                <a:schemeClr val="bg1"/>
              </a:solidFill>
            </a:endParaRPr>
          </a:p>
        </p:txBody>
      </p:sp>
    </p:spTree>
    <p:extLst>
      <p:ext uri="{BB962C8B-B14F-4D97-AF65-F5344CB8AC3E}">
        <p14:creationId xmlns:p14="http://schemas.microsoft.com/office/powerpoint/2010/main" val="11605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314300"/>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PWA Summary</a:t>
            </a:r>
            <a:endParaRPr lang="en-US" b="1" dirty="0" smtClean="0">
              <a:solidFill>
                <a:srgbClr val="002060"/>
              </a:solidFill>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102" y="1878177"/>
            <a:ext cx="5747035" cy="3830421"/>
          </a:xfrm>
          <a:prstGeom prst="rect">
            <a:avLst/>
          </a:prstGeom>
        </p:spPr>
      </p:pic>
      <p:sp>
        <p:nvSpPr>
          <p:cNvPr id="9" name="Title 1"/>
          <p:cNvSpPr txBox="1">
            <a:spLocks/>
          </p:cNvSpPr>
          <p:nvPr/>
        </p:nvSpPr>
        <p:spPr>
          <a:xfrm>
            <a:off x="4284272" y="5930663"/>
            <a:ext cx="3307080" cy="1571576"/>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4600" b="1" dirty="0" smtClean="0"/>
              <a:t>Cross Platform</a:t>
            </a:r>
            <a:endParaRPr lang="en-US" sz="2800" b="1" dirty="0" smtClean="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0537" y="1878176"/>
            <a:ext cx="2867904" cy="3830421"/>
          </a:xfrm>
          <a:prstGeom prst="rect">
            <a:avLst/>
          </a:prstGeom>
        </p:spPr>
      </p:pic>
    </p:spTree>
    <p:extLst>
      <p:ext uri="{BB962C8B-B14F-4D97-AF65-F5344CB8AC3E}">
        <p14:creationId xmlns:p14="http://schemas.microsoft.com/office/powerpoint/2010/main" val="25046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4" name="Rectangle 3"/>
          <p:cNvSpPr/>
          <p:nvPr/>
        </p:nvSpPr>
        <p:spPr>
          <a:xfrm rot="5400000">
            <a:off x="5808617" y="474617"/>
            <a:ext cx="574766" cy="12192000"/>
          </a:xfrm>
          <a:prstGeom prst="rect">
            <a:avLst/>
          </a:prstGeom>
          <a:solidFill>
            <a:srgbClr val="000051"/>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917107" y="223532"/>
            <a:ext cx="912554" cy="912554"/>
          </a:xfrm>
          <a:prstGeom prst="rect">
            <a:avLst/>
          </a:prstGeom>
        </p:spPr>
      </p:pic>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Outline</a:t>
            </a:r>
            <a:endParaRPr lang="en-US" b="1" dirty="0">
              <a:solidFill>
                <a:srgbClr val="002060"/>
              </a:solidFill>
            </a:endParaRPr>
          </a:p>
        </p:txBody>
      </p:sp>
      <p:sp>
        <p:nvSpPr>
          <p:cNvPr id="7" name="Rectangle 6"/>
          <p:cNvSpPr/>
          <p:nvPr/>
        </p:nvSpPr>
        <p:spPr>
          <a:xfrm>
            <a:off x="227045" y="6370562"/>
            <a:ext cx="3009991" cy="400110"/>
          </a:xfrm>
          <a:prstGeom prst="rect">
            <a:avLst/>
          </a:prstGeom>
        </p:spPr>
        <p:txBody>
          <a:bodyPr wrap="none">
            <a:spAutoFit/>
          </a:bodyPr>
          <a:lstStyle/>
          <a:p>
            <a:r>
              <a:rPr lang="en-US" sz="2000" b="1" dirty="0" smtClean="0">
                <a:solidFill>
                  <a:schemeClr val="bg1"/>
                </a:solidFill>
                <a:latin typeface="+mj-lt"/>
              </a:rPr>
              <a:t>PWA (Progressive Web App)</a:t>
            </a:r>
            <a:endParaRPr lang="en-US" sz="2000" b="1" dirty="0">
              <a:solidFill>
                <a:schemeClr val="bg1"/>
              </a:solidFill>
              <a:latin typeface="+mj-lt"/>
            </a:endParaRP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r>
              <a:rPr lang="en-US" sz="3200" dirty="0" smtClean="0">
                <a:solidFill>
                  <a:srgbClr val="000051"/>
                </a:solidFill>
              </a:rPr>
              <a:t>What is PWA?</a:t>
            </a:r>
            <a:endParaRPr lang="en-US" sz="3200" dirty="0">
              <a:solidFill>
                <a:srgbClr val="000051"/>
              </a:solidFill>
            </a:endParaRPr>
          </a:p>
          <a:p>
            <a:pPr marL="457200" indent="-457200">
              <a:lnSpc>
                <a:spcPct val="150000"/>
              </a:lnSpc>
              <a:buFont typeface="Wingdings" panose="05000000000000000000" pitchFamily="2" charset="2"/>
              <a:buChar char="§"/>
            </a:pPr>
            <a:r>
              <a:rPr lang="en-US" sz="3200" dirty="0" smtClean="0">
                <a:solidFill>
                  <a:srgbClr val="000051"/>
                </a:solidFill>
              </a:rPr>
              <a:t>Why PWA?</a:t>
            </a:r>
          </a:p>
          <a:p>
            <a:pPr marL="457200" indent="-457200">
              <a:lnSpc>
                <a:spcPct val="150000"/>
              </a:lnSpc>
              <a:buFont typeface="Wingdings" panose="05000000000000000000" pitchFamily="2" charset="2"/>
              <a:buChar char="§"/>
            </a:pPr>
            <a:r>
              <a:rPr lang="en-US" sz="3200" dirty="0" smtClean="0">
                <a:solidFill>
                  <a:srgbClr val="000051"/>
                </a:solidFill>
              </a:rPr>
              <a:t>Service Worker</a:t>
            </a:r>
            <a:endParaRPr lang="en-US" sz="3200" dirty="0">
              <a:solidFill>
                <a:srgbClr val="000051"/>
              </a:solidFill>
            </a:endParaRPr>
          </a:p>
          <a:p>
            <a:pPr marL="457200" indent="-457200">
              <a:lnSpc>
                <a:spcPct val="150000"/>
              </a:lnSpc>
              <a:buFont typeface="Wingdings" panose="05000000000000000000" pitchFamily="2" charset="2"/>
              <a:buChar char="§"/>
            </a:pPr>
            <a:r>
              <a:rPr lang="en-US" sz="3200" dirty="0" smtClean="0">
                <a:solidFill>
                  <a:srgbClr val="000051"/>
                </a:solidFill>
              </a:rPr>
              <a:t>PWA Basics</a:t>
            </a:r>
          </a:p>
          <a:p>
            <a:pPr marL="457200" indent="-457200">
              <a:lnSpc>
                <a:spcPct val="150000"/>
              </a:lnSpc>
              <a:buFont typeface="Wingdings" panose="05000000000000000000" pitchFamily="2" charset="2"/>
              <a:buChar char="§"/>
            </a:pPr>
            <a:r>
              <a:rPr lang="en-US" sz="3200" dirty="0" smtClean="0">
                <a:solidFill>
                  <a:srgbClr val="000051"/>
                </a:solidFill>
              </a:rPr>
              <a:t>First Project in PWA</a:t>
            </a:r>
          </a:p>
          <a:p>
            <a:pPr marL="457200" indent="-457200">
              <a:lnSpc>
                <a:spcPct val="150000"/>
              </a:lnSpc>
              <a:buFont typeface="Wingdings" panose="05000000000000000000" pitchFamily="2" charset="2"/>
              <a:buChar char="§"/>
            </a:pPr>
            <a:r>
              <a:rPr lang="en-US" sz="3200" dirty="0" smtClean="0">
                <a:solidFill>
                  <a:srgbClr val="000051"/>
                </a:solidFill>
              </a:rPr>
              <a:t>References</a:t>
            </a:r>
          </a:p>
          <a:p>
            <a:pPr marL="457200" indent="-457200">
              <a:lnSpc>
                <a:spcPct val="150000"/>
              </a:lnSpc>
              <a:buFont typeface="Wingdings" panose="05000000000000000000" pitchFamily="2" charset="2"/>
              <a:buChar char="§"/>
            </a:pPr>
            <a:endParaRPr lang="en-US" sz="3200" dirty="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567" y="2429068"/>
            <a:ext cx="5544094" cy="2085965"/>
          </a:xfrm>
          <a:prstGeom prst="rect">
            <a:avLst/>
          </a:prstGeom>
        </p:spPr>
      </p:pic>
    </p:spTree>
    <p:extLst>
      <p:ext uri="{BB962C8B-B14F-4D97-AF65-F5344CB8AC3E}">
        <p14:creationId xmlns:p14="http://schemas.microsoft.com/office/powerpoint/2010/main" val="410541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r="-3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1786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768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What is PWA?</a:t>
            </a:r>
            <a:endParaRPr lang="en-US" b="1" dirty="0">
              <a:solidFill>
                <a:srgbClr val="002060"/>
              </a:solidFill>
            </a:endParaRPr>
          </a:p>
        </p:txBody>
      </p:sp>
      <p:sp>
        <p:nvSpPr>
          <p:cNvPr id="8" name="Title 1"/>
          <p:cNvSpPr txBox="1">
            <a:spLocks/>
          </p:cNvSpPr>
          <p:nvPr/>
        </p:nvSpPr>
        <p:spPr>
          <a:xfrm>
            <a:off x="227045" y="1258732"/>
            <a:ext cx="9144000" cy="539854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r>
              <a:rPr lang="en-US" sz="3200" dirty="0" smtClean="0">
                <a:solidFill>
                  <a:srgbClr val="000051"/>
                </a:solidFill>
              </a:rPr>
              <a:t>Installable</a:t>
            </a:r>
          </a:p>
          <a:p>
            <a:pPr marL="457200" indent="-457200">
              <a:lnSpc>
                <a:spcPct val="150000"/>
              </a:lnSpc>
              <a:buFont typeface="Wingdings" panose="05000000000000000000" pitchFamily="2" charset="2"/>
              <a:buChar char="§"/>
            </a:pPr>
            <a:r>
              <a:rPr lang="en-US" sz="3200" dirty="0" smtClean="0">
                <a:solidFill>
                  <a:srgbClr val="000051"/>
                </a:solidFill>
              </a:rPr>
              <a:t>Mobile &amp; Desktop</a:t>
            </a:r>
          </a:p>
          <a:p>
            <a:pPr marL="457200" indent="-457200">
              <a:lnSpc>
                <a:spcPct val="150000"/>
              </a:lnSpc>
              <a:buFont typeface="Wingdings" panose="05000000000000000000" pitchFamily="2" charset="2"/>
              <a:buChar char="§"/>
            </a:pPr>
            <a:r>
              <a:rPr lang="en-US" sz="3200" dirty="0" smtClean="0">
                <a:solidFill>
                  <a:srgbClr val="000051"/>
                </a:solidFill>
              </a:rPr>
              <a:t>Reliable</a:t>
            </a:r>
          </a:p>
          <a:p>
            <a:pPr marL="457200" indent="-457200">
              <a:lnSpc>
                <a:spcPct val="150000"/>
              </a:lnSpc>
              <a:buFont typeface="Wingdings" panose="05000000000000000000" pitchFamily="2" charset="2"/>
              <a:buChar char="§"/>
            </a:pPr>
            <a:r>
              <a:rPr lang="en-US" sz="3200" dirty="0" smtClean="0">
                <a:solidFill>
                  <a:srgbClr val="000051"/>
                </a:solidFill>
              </a:rPr>
              <a:t>Fast</a:t>
            </a:r>
          </a:p>
          <a:p>
            <a:pPr marL="457200" indent="-457200">
              <a:lnSpc>
                <a:spcPct val="150000"/>
              </a:lnSpc>
              <a:buFont typeface="Wingdings" panose="05000000000000000000" pitchFamily="2" charset="2"/>
              <a:buChar char="§"/>
            </a:pPr>
            <a:r>
              <a:rPr lang="en-US" sz="3200" dirty="0" smtClean="0">
                <a:solidFill>
                  <a:srgbClr val="000051"/>
                </a:solidFill>
              </a:rPr>
              <a:t>Engaging</a:t>
            </a:r>
          </a:p>
          <a:p>
            <a:pPr marL="457200" indent="-457200">
              <a:lnSpc>
                <a:spcPct val="150000"/>
              </a:lnSpc>
              <a:buFont typeface="Wingdings" panose="05000000000000000000" pitchFamily="2" charset="2"/>
              <a:buChar char="§"/>
            </a:pPr>
            <a:r>
              <a:rPr lang="en-US" sz="3200" dirty="0" smtClean="0">
                <a:solidFill>
                  <a:srgbClr val="000051"/>
                </a:solidFill>
              </a:rPr>
              <a:t>Etc.</a:t>
            </a: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6883" y="177560"/>
            <a:ext cx="2569236" cy="994126"/>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3082" y="2439585"/>
            <a:ext cx="3036837" cy="3036837"/>
          </a:xfrm>
          <a:prstGeom prst="rect">
            <a:avLst/>
          </a:prstGeom>
        </p:spPr>
      </p:pic>
    </p:spTree>
    <p:extLst>
      <p:ext uri="{BB962C8B-B14F-4D97-AF65-F5344CB8AC3E}">
        <p14:creationId xmlns:p14="http://schemas.microsoft.com/office/powerpoint/2010/main" val="320034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Installable on Mobile &amp; Desktop</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6178" y="2192861"/>
            <a:ext cx="8632154" cy="4531881"/>
          </a:xfrm>
          <a:prstGeom prst="rect">
            <a:avLst/>
          </a:prstGeom>
        </p:spPr>
      </p:pic>
      <p:sp>
        <p:nvSpPr>
          <p:cNvPr id="10" name="Title 1"/>
          <p:cNvSpPr txBox="1">
            <a:spLocks/>
          </p:cNvSpPr>
          <p:nvPr/>
        </p:nvSpPr>
        <p:spPr>
          <a:xfrm>
            <a:off x="379445" y="1411133"/>
            <a:ext cx="11450216"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dirty="0" smtClean="0">
                <a:solidFill>
                  <a:srgbClr val="000051"/>
                </a:solidFill>
              </a:rPr>
              <a:t>Device Type Independent!</a:t>
            </a:r>
          </a:p>
        </p:txBody>
      </p:sp>
    </p:spTree>
    <p:extLst>
      <p:ext uri="{BB962C8B-B14F-4D97-AF65-F5344CB8AC3E}">
        <p14:creationId xmlns:p14="http://schemas.microsoft.com/office/powerpoint/2010/main" val="503025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Reliable</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23978" y="2509827"/>
            <a:ext cx="6208749" cy="3497036"/>
          </a:xfrm>
          <a:prstGeom prst="rect">
            <a:avLst/>
          </a:prstGeom>
        </p:spPr>
      </p:pic>
      <p:sp>
        <p:nvSpPr>
          <p:cNvPr id="7" name="Title 1"/>
          <p:cNvSpPr txBox="1">
            <a:spLocks/>
          </p:cNvSpPr>
          <p:nvPr/>
        </p:nvSpPr>
        <p:spPr>
          <a:xfrm>
            <a:off x="379445" y="1411133"/>
            <a:ext cx="7917062"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dirty="0" smtClean="0">
                <a:solidFill>
                  <a:srgbClr val="000051"/>
                </a:solidFill>
              </a:rPr>
              <a:t>Load instantly regardless of network state</a:t>
            </a:r>
          </a:p>
          <a:p>
            <a:pPr>
              <a:lnSpc>
                <a:spcPct val="150000"/>
              </a:lnSpc>
            </a:pPr>
            <a:endParaRPr lang="en-US" sz="3200" dirty="0" smtClean="0">
              <a:solidFill>
                <a:srgbClr val="000051"/>
              </a:solidFill>
            </a:endParaRPr>
          </a:p>
          <a:p>
            <a:pPr>
              <a:lnSpc>
                <a:spcPct val="150000"/>
              </a:lnSpc>
            </a:pPr>
            <a:endParaRPr lang="en-US" sz="3200" dirty="0" smtClean="0">
              <a:solidFill>
                <a:srgbClr val="000051"/>
              </a:solidFill>
            </a:endParaRPr>
          </a:p>
        </p:txBody>
      </p:sp>
      <p:sp>
        <p:nvSpPr>
          <p:cNvPr id="3" name="TextBox 2"/>
          <p:cNvSpPr txBox="1"/>
          <p:nvPr/>
        </p:nvSpPr>
        <p:spPr>
          <a:xfrm>
            <a:off x="3133493" y="6083063"/>
            <a:ext cx="5765180" cy="461665"/>
          </a:xfrm>
          <a:prstGeom prst="rect">
            <a:avLst/>
          </a:prstGeom>
          <a:solidFill>
            <a:srgbClr val="002060"/>
          </a:solidFill>
        </p:spPr>
        <p:txBody>
          <a:bodyPr wrap="square" rtlCol="0">
            <a:spAutoFit/>
          </a:bodyPr>
          <a:lstStyle/>
          <a:p>
            <a:pPr algn="ctr"/>
            <a:r>
              <a:rPr lang="en-US" sz="2400" dirty="0">
                <a:solidFill>
                  <a:schemeClr val="bg1"/>
                </a:solidFill>
              </a:rPr>
              <a:t>Talk about </a:t>
            </a:r>
            <a:r>
              <a:rPr lang="en-US" sz="2400" b="1" dirty="0" smtClean="0">
                <a:solidFill>
                  <a:schemeClr val="bg1"/>
                </a:solidFill>
              </a:rPr>
              <a:t>service </a:t>
            </a:r>
            <a:r>
              <a:rPr lang="en-US" sz="2400" b="1" dirty="0">
                <a:solidFill>
                  <a:schemeClr val="bg1"/>
                </a:solidFill>
              </a:rPr>
              <a:t>worker</a:t>
            </a:r>
            <a:r>
              <a:rPr lang="en-US" sz="2400" dirty="0">
                <a:solidFill>
                  <a:schemeClr val="bg1"/>
                </a:solidFill>
              </a:rPr>
              <a:t> later on</a:t>
            </a:r>
            <a:r>
              <a:rPr lang="en-US" sz="2400" dirty="0" smtClean="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8251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6"/>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227045" y="223532"/>
            <a:ext cx="9144000" cy="1054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smtClean="0">
                <a:solidFill>
                  <a:srgbClr val="002060"/>
                </a:solidFill>
              </a:rPr>
              <a:t>Reliable</a:t>
            </a:r>
          </a:p>
        </p:txBody>
      </p:sp>
      <p:sp>
        <p:nvSpPr>
          <p:cNvPr id="8" name="Title 1"/>
          <p:cNvSpPr txBox="1">
            <a:spLocks/>
          </p:cNvSpPr>
          <p:nvPr/>
        </p:nvSpPr>
        <p:spPr>
          <a:xfrm>
            <a:off x="227045" y="1258733"/>
            <a:ext cx="9144000"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a:p>
            <a:pPr marL="457200" indent="-457200">
              <a:lnSpc>
                <a:spcPct val="150000"/>
              </a:lnSpc>
              <a:buFont typeface="Wingdings" panose="05000000000000000000" pitchFamily="2" charset="2"/>
              <a:buChar char="§"/>
            </a:pPr>
            <a:endParaRPr lang="en-US" sz="3200" dirty="0" smtClean="0">
              <a:solidFill>
                <a:srgbClr val="000051"/>
              </a:solidFill>
            </a:endParaRPr>
          </a:p>
        </p:txBody>
      </p:sp>
      <p:cxnSp>
        <p:nvCxnSpPr>
          <p:cNvPr id="11" name="Straight Connector 10"/>
          <p:cNvCxnSpPr/>
          <p:nvPr/>
        </p:nvCxnSpPr>
        <p:spPr>
          <a:xfrm flipH="1">
            <a:off x="227045" y="1258733"/>
            <a:ext cx="1160261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3978" y="2631224"/>
            <a:ext cx="6208749" cy="3254241"/>
          </a:xfrm>
          <a:prstGeom prst="rect">
            <a:avLst/>
          </a:prstGeom>
        </p:spPr>
      </p:pic>
      <p:sp>
        <p:nvSpPr>
          <p:cNvPr id="7" name="Title 1"/>
          <p:cNvSpPr txBox="1">
            <a:spLocks/>
          </p:cNvSpPr>
          <p:nvPr/>
        </p:nvSpPr>
        <p:spPr>
          <a:xfrm>
            <a:off x="379445" y="1411133"/>
            <a:ext cx="7917062" cy="467193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200" dirty="0" smtClean="0">
                <a:solidFill>
                  <a:srgbClr val="000051"/>
                </a:solidFill>
              </a:rPr>
              <a:t>No T-rex game anymore!</a:t>
            </a:r>
          </a:p>
          <a:p>
            <a:pPr>
              <a:lnSpc>
                <a:spcPct val="150000"/>
              </a:lnSpc>
            </a:pPr>
            <a:endParaRPr lang="en-US" sz="3200" dirty="0" smtClean="0">
              <a:solidFill>
                <a:srgbClr val="000051"/>
              </a:solidFill>
            </a:endParaRPr>
          </a:p>
          <a:p>
            <a:pPr>
              <a:lnSpc>
                <a:spcPct val="150000"/>
              </a:lnSpc>
            </a:pPr>
            <a:endParaRPr lang="en-US" sz="3200" dirty="0" smtClean="0">
              <a:solidFill>
                <a:srgbClr val="000051"/>
              </a:solidFill>
            </a:endParaRPr>
          </a:p>
        </p:txBody>
      </p:sp>
    </p:spTree>
    <p:extLst>
      <p:ext uri="{BB962C8B-B14F-4D97-AF65-F5344CB8AC3E}">
        <p14:creationId xmlns:p14="http://schemas.microsoft.com/office/powerpoint/2010/main" val="324763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TotalTime>
  <Words>608</Words>
  <Application>Microsoft Office PowerPoint</Application>
  <PresentationFormat>Widescreen</PresentationFormat>
  <Paragraphs>173</Paragraphs>
  <Slides>40</Slides>
  <Notes>23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Adobe Fan Heiti Std B</vt:lpstr>
      <vt:lpstr>A Afsaneh</vt:lpstr>
      <vt:lpstr>Arial</vt:lpstr>
      <vt:lpstr>Calibri</vt:lpstr>
      <vt:lpstr>Calibri Light</vt:lpstr>
      <vt:lpstr>Wingdings</vt:lpstr>
      <vt:lpstr>Office Theme</vt:lpstr>
      <vt:lpstr>Progressive Web App</vt:lpstr>
      <vt:lpstr>Special Thanks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Illusion Phenomenon</dc:title>
  <dc:creator>Windows User</dc:creator>
  <cp:lastModifiedBy>Mostafa Ghadimi</cp:lastModifiedBy>
  <cp:revision>204</cp:revision>
  <dcterms:created xsi:type="dcterms:W3CDTF">2018-04-23T18:42:10Z</dcterms:created>
  <dcterms:modified xsi:type="dcterms:W3CDTF">2019-05-26T09:49:27Z</dcterms:modified>
</cp:coreProperties>
</file>